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26.xml.rels" ContentType="application/vnd.openxmlformats-package.relationships+xml"/>
  <Override PartName="/ppt/notesSlides/_rels/notesSlide25.xml.rels" ContentType="application/vnd.openxmlformats-package.relationships+xml"/>
  <Override PartName="/ppt/notesSlides/_rels/notesSlide19.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23.xml.rels" ContentType="application/vnd.openxmlformats-package.relationships+xml"/>
  <Override PartName="/ppt/notesSlides/_rels/notesSlide17.xml.rels" ContentType="application/vnd.openxmlformats-package.relationships+xml"/>
  <Override PartName="/ppt/notesSlides/_rels/notesSlide1.xml.rels" ContentType="application/vnd.openxmlformats-package.relationships+xml"/>
  <Override PartName="/ppt/notesSlides/_rels/notesSlide14.xml.rels" ContentType="application/vnd.openxmlformats-package.relationships+xml"/>
  <Override PartName="/ppt/notesSlides/_rels/notesSlide3.xml.rels" ContentType="application/vnd.openxmlformats-package.relationships+xml"/>
  <Override PartName="/ppt/notesSlides/_rels/notesSlide22.xml.rels" ContentType="application/vnd.openxmlformats-package.relationships+xml"/>
  <Override PartName="/ppt/notesSlides/_rels/notesSlide16.xml.rels" ContentType="application/vnd.openxmlformats-package.relationships+xml"/>
  <Override PartName="/ppt/notesSlides/_rels/notesSlide24.xml.rels" ContentType="application/vnd.openxmlformats-package.relationships+xml"/>
  <Override PartName="/ppt/notesSlides/_rels/notesSlide18.xml.rels" ContentType="application/vnd.openxmlformats-package.relationships+xml"/>
  <Override PartName="/ppt/notesSlides/_rels/notesSlide2.xml.rels" ContentType="application/vnd.openxmlformats-package.relationships+xml"/>
  <Override PartName="/ppt/notesSlides/_rels/notesSlide21.xml.rels" ContentType="application/vnd.openxmlformats-package.relationships+xml"/>
  <Override PartName="/ppt/notesSlides/_rels/notesSlide20.xml.rels" ContentType="application/vnd.openxmlformats-package.relationships+xml"/>
  <Override PartName="/ppt/notesSlides/_rels/notesSlide15.xml.rels" ContentType="application/vnd.openxmlformats-package.relationships+xml"/>
  <Override PartName="/ppt/notesSlides/_rels/notesSlide7.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5.jpeg" ContentType="image/jpeg"/>
  <Override PartName="/ppt/media/image24.jpeg" ContentType="image/jpeg"/>
  <Override PartName="/ppt/media/image23.jpeg" ContentType="image/jpeg"/>
  <Override PartName="/ppt/media/image22.jpeg" ContentType="image/jpeg"/>
  <Override PartName="/ppt/media/image21.jpeg" ContentType="image/jpeg"/>
  <Override PartName="/ppt/media/image20.jpeg" ContentType="image/jpeg"/>
  <Override PartName="/ppt/media/image8.gif" ContentType="image/gif"/>
  <Override PartName="/ppt/media/image6.jpeg" ContentType="image/jpeg"/>
  <Override PartName="/ppt/media/image5.jpeg" ContentType="image/jpeg"/>
  <Override PartName="/ppt/media/image4.jpeg" ContentType="image/jpeg"/>
  <Override PartName="/ppt/media/image3.jpeg" ContentType="image/jpeg"/>
  <Override PartName="/ppt/media/image11.png" ContentType="image/png"/>
  <Override PartName="/ppt/media/image1.jpeg" ContentType="image/jpeg"/>
  <Override PartName="/ppt/media/image2.jpeg" ContentType="image/jpeg"/>
  <Override PartName="/ppt/media/image7.jpeg" ContentType="image/jpeg"/>
  <Override PartName="/ppt/media/image9.jpeg" ContentType="image/jpeg"/>
  <Override PartName="/ppt/media/image12.png" ContentType="image/png"/>
  <Override PartName="/ppt/media/image13.png" ContentType="image/png"/>
  <Override PartName="/ppt/media/image19.jpeg" ContentType="image/jpeg"/>
  <Override PartName="/ppt/media/image18.jpeg" ContentType="image/jpeg"/>
  <Override PartName="/ppt/media/image17.jpeg" ContentType="image/jpeg"/>
  <Override PartName="/ppt/media/image15.jpeg" ContentType="image/jpeg"/>
  <Override PartName="/ppt/media/image16.jpeg" ContentType="image/jpeg"/>
  <Override PartName="/ppt/media/image10.jpeg" ContentType="image/jpeg"/>
  <Override PartName="/ppt/media/image14.jpeg" ContentType="image/jpe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26.xml.rels" ContentType="application/vnd.openxmlformats-package.relationships+xml"/>
  <Override PartName="/ppt/slides/_rels/slide25.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p>
            <a:pPr algn="ctr"/>
            <a:r>
              <a:rPr b="0" lang="da-DK" sz="4400" spc="-1" strike="noStrike">
                <a:latin typeface="Arial"/>
              </a:rPr>
              <a:t>Klik for at flytte dias</a:t>
            </a:r>
            <a:endParaRPr b="0" lang="da-DK"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p>
            <a:r>
              <a:rPr b="0" lang="da-DK" sz="2000" spc="-1" strike="noStrike">
                <a:latin typeface="Arial"/>
              </a:rPr>
              <a:t>Klik for at redigere noternes format</a:t>
            </a:r>
            <a:endParaRPr b="0" lang="da-DK"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p>
            <a:r>
              <a:rPr b="0" lang="da-DK" sz="1400" spc="-1" strike="noStrike">
                <a:latin typeface="Times New Roman"/>
              </a:rPr>
              <a:t>&lt;sidehoved&gt;</a:t>
            </a:r>
            <a:endParaRPr b="0" lang="da-DK"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p>
            <a:pPr algn="r"/>
            <a:r>
              <a:rPr b="0" lang="da-DK" sz="1400" spc="-1" strike="noStrike">
                <a:latin typeface="Times New Roman"/>
              </a:rPr>
              <a:t>&lt;dato/klokkeslæt&gt;</a:t>
            </a:r>
            <a:endParaRPr b="0" lang="da-DK"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p>
            <a:r>
              <a:rPr b="0" lang="da-DK" sz="1400" spc="-1" strike="noStrike">
                <a:latin typeface="Times New Roman"/>
              </a:rPr>
              <a:t>&lt;sidefod&gt;</a:t>
            </a:r>
            <a:endParaRPr b="0" lang="da-DK"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p>
            <a:pPr algn="r"/>
            <a:fld id="{552E346F-C7F1-4751-A60D-5ADB319C3B46}" type="slidenum">
              <a:rPr b="0" lang="da-DK" sz="1400" spc="-1" strike="noStrike">
                <a:latin typeface="Times New Roman"/>
              </a:rPr>
              <a:t>&lt;nummer&gt;</a:t>
            </a:fld>
            <a:endParaRPr b="0" lang="da-DK"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hyperlink" Target="https://www.chemguide.co.uk/physical/equilibria/haber.html" TargetMode="External"/><Relationship Id="rId2" Type="http://schemas.openxmlformats.org/officeDocument/2006/relationships/slide" Target="../slides/slide10.xml"/><Relationship Id="rId3"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hyperlink" Target="https://www.grain.org/article/entries/5270-the-exxons-of-agriculture" TargetMode="External"/><Relationship Id="rId2" Type="http://schemas.openxmlformats.org/officeDocument/2006/relationships/slide" Target="../slides/slide11.xml"/><Relationship Id="rId3"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hyperlink" Target="https://www.grain.org/article/entries/5270-the-exxons-of-agriculture" TargetMode="External"/><Relationship Id="rId2" Type="http://schemas.openxmlformats.org/officeDocument/2006/relationships/slide" Target="../slides/slide12.xml"/><Relationship Id="rId3"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hyperlink" Target="https://acbio.org.za/wp-content/uploads/2014/12/Fertilizer-report-201409151.pdf" TargetMode="External"/><Relationship Id="rId2" Type="http://schemas.openxmlformats.org/officeDocument/2006/relationships/slide" Target="../slides/slide15.xml"/><Relationship Id="rId3"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hyperlink" Target="https://ruralwomensassembly.wordpress.com/2017/08/21/rural-women-speak-out-against-food-input-subsidy-programme-in-the-sadc-region/" TargetMode="External"/><Relationship Id="rId2" Type="http://schemas.openxmlformats.org/officeDocument/2006/relationships/hyperlink" Target="https://ruralwomensassembly.wordpress.com/2017/09/06/corporate-capture-of-seed-subsidy-programme/" TargetMode="External"/><Relationship Id="rId3" Type="http://schemas.openxmlformats.org/officeDocument/2006/relationships/hyperlink" Target="https://acbio.org.za/wp-content/uploads/2014/12/Fertilizer-report-201409151.pdf" TargetMode="External"/><Relationship Id="rId4" Type="http://schemas.openxmlformats.org/officeDocument/2006/relationships/hyperlink" Target="http://www.acbio.org.za/sites/default/files/documents/Tanzania-report.pdf" TargetMode="External"/><Relationship Id="rId5" Type="http://schemas.openxmlformats.org/officeDocument/2006/relationships/slide" Target="../slides/slide16.xml"/><Relationship Id="rId6"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hyperlink" Target="https://www.grain.org/article/entries/5270-the-exxons-of-agriculture" TargetMode="External"/><Relationship Id="rId2" Type="http://schemas.openxmlformats.org/officeDocument/2006/relationships/slide" Target="../slides/slide18.xml"/><Relationship Id="rId3"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hyperlink" Target="https://www.yara.com/this-is-yara/yara-at-a-glance/" TargetMode="External"/><Relationship Id="rId2" Type="http://schemas.openxmlformats.org/officeDocument/2006/relationships/hyperlink" Target="https://www.grain.org/article/entries/5270-the-exxons-of-agriculture" TargetMode="External"/><Relationship Id="rId3" Type="http://schemas.openxmlformats.org/officeDocument/2006/relationships/slide" Target="../slides/slide19.xml"/><Relationship Id="rId4"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hyperlink" Target="https://www.yara.com/this-is-yara/yara-at-a-glance/" TargetMode="External"/><Relationship Id="rId2" Type="http://schemas.openxmlformats.org/officeDocument/2006/relationships/hyperlink" Target="https://www.yara.com/siteassets/investors/057-reports-and-presentations/annual-reports/2017/yara-international-key-figures-2017-web.pdf/" TargetMode="External"/><Relationship Id="rId3" Type="http://schemas.openxmlformats.org/officeDocument/2006/relationships/hyperlink" Target="https://en.wikipedia.org/wiki/Yara_International" TargetMode="External"/><Relationship Id="rId4" Type="http://schemas.openxmlformats.org/officeDocument/2006/relationships/slide" Target="../slides/slide20.xml"/><Relationship Id="rId5"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4278960" y="10157400"/>
            <a:ext cx="3280320" cy="533880"/>
          </a:xfrm>
          <a:prstGeom prst="rect">
            <a:avLst/>
          </a:prstGeom>
          <a:noFill/>
          <a:ln>
            <a:noFill/>
          </a:ln>
        </p:spPr>
        <p:style>
          <a:lnRef idx="0"/>
          <a:fillRef idx="0"/>
          <a:effectRef idx="0"/>
          <a:fontRef idx="minor"/>
        </p:style>
      </p:sp>
      <p:sp>
        <p:nvSpPr>
          <p:cNvPr id="117" name="CustomShape 2"/>
          <p:cNvSpPr/>
          <p:nvPr/>
        </p:nvSpPr>
        <p:spPr>
          <a:xfrm>
            <a:off x="4278960" y="10157400"/>
            <a:ext cx="3280320" cy="533880"/>
          </a:xfrm>
          <a:prstGeom prst="rect">
            <a:avLst/>
          </a:prstGeom>
          <a:noFill/>
          <a:ln>
            <a:noFill/>
          </a:ln>
        </p:spPr>
        <p:style>
          <a:lnRef idx="0"/>
          <a:fillRef idx="0"/>
          <a:effectRef idx="0"/>
          <a:fontRef idx="minor"/>
        </p:style>
      </p:sp>
      <p:sp>
        <p:nvSpPr>
          <p:cNvPr id="118" name="PlaceHolder 3"/>
          <p:cNvSpPr>
            <a:spLocks noGrp="1"/>
          </p:cNvSpPr>
          <p:nvPr>
            <p:ph type="sldImg"/>
          </p:nvPr>
        </p:nvSpPr>
        <p:spPr>
          <a:xfrm>
            <a:off x="1106640" y="812880"/>
            <a:ext cx="5344920" cy="4008240"/>
          </a:xfrm>
          <a:prstGeom prst="rect">
            <a:avLst/>
          </a:prstGeom>
        </p:spPr>
      </p:sp>
      <p:sp>
        <p:nvSpPr>
          <p:cNvPr id="119" name="PlaceHolder 4"/>
          <p:cNvSpPr>
            <a:spLocks noGrp="1"/>
          </p:cNvSpPr>
          <p:nvPr>
            <p:ph type="body"/>
          </p:nvPr>
        </p:nvSpPr>
        <p:spPr>
          <a:xfrm>
            <a:off x="756000" y="5078520"/>
            <a:ext cx="6047280" cy="4810680"/>
          </a:xfrm>
          <a:prstGeom prst="rect">
            <a:avLst/>
          </a:prstGeom>
        </p:spPr>
        <p:txBody>
          <a:bodyPr lIns="0" rIns="0" tIns="0" bIns="0"/>
          <a:p>
            <a:pPr marL="216000" indent="-216000">
              <a:lnSpc>
                <a:spcPct val="100000"/>
              </a:lnSpc>
            </a:pPr>
            <a:endParaRPr b="0" lang="da-DK" sz="2000" spc="-1" strike="noStrike">
              <a:latin typeface="Arial"/>
            </a:endParaRPr>
          </a:p>
          <a:p>
            <a:pPr marL="216000" indent="-216000">
              <a:lnSpc>
                <a:spcPct val="100000"/>
              </a:lnSpc>
            </a:pPr>
            <a:endParaRPr b="0" lang="da-DK" sz="2000" spc="-1" strike="noStrike">
              <a:latin typeface="Arial"/>
            </a:endParaRPr>
          </a:p>
          <a:p>
            <a:pPr marL="216000" indent="-216000">
              <a:lnSpc>
                <a:spcPct val="100000"/>
              </a:lnSpc>
            </a:pPr>
            <a:endParaRPr b="0" lang="da-DK" sz="2000" spc="-1" strike="noStrike">
              <a:latin typeface="Arial"/>
            </a:endParaRPr>
          </a:p>
          <a:p>
            <a:pPr marL="216000" indent="-216000">
              <a:lnSpc>
                <a:spcPct val="100000"/>
              </a:lnSpc>
            </a:pPr>
            <a:endParaRPr b="0" lang="da-DK"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4278960" y="10157400"/>
            <a:ext cx="3280320" cy="533880"/>
          </a:xfrm>
          <a:prstGeom prst="rect">
            <a:avLst/>
          </a:prstGeom>
          <a:noFill/>
          <a:ln>
            <a:noFill/>
          </a:ln>
        </p:spPr>
        <p:style>
          <a:lnRef idx="0"/>
          <a:fillRef idx="0"/>
          <a:effectRef idx="0"/>
          <a:fontRef idx="minor"/>
        </p:style>
      </p:sp>
      <p:sp>
        <p:nvSpPr>
          <p:cNvPr id="150" name="CustomShape 2"/>
          <p:cNvSpPr/>
          <p:nvPr/>
        </p:nvSpPr>
        <p:spPr>
          <a:xfrm>
            <a:off x="4278960" y="10157400"/>
            <a:ext cx="3280320" cy="533880"/>
          </a:xfrm>
          <a:prstGeom prst="rect">
            <a:avLst/>
          </a:prstGeom>
          <a:noFill/>
          <a:ln>
            <a:noFill/>
          </a:ln>
        </p:spPr>
        <p:style>
          <a:lnRef idx="0"/>
          <a:fillRef idx="0"/>
          <a:effectRef idx="0"/>
          <a:fontRef idx="minor"/>
        </p:style>
      </p:sp>
      <p:sp>
        <p:nvSpPr>
          <p:cNvPr id="151" name="PlaceHolder 3"/>
          <p:cNvSpPr>
            <a:spLocks noGrp="1"/>
          </p:cNvSpPr>
          <p:nvPr>
            <p:ph type="sldImg"/>
          </p:nvPr>
        </p:nvSpPr>
        <p:spPr>
          <a:xfrm>
            <a:off x="1106640" y="812880"/>
            <a:ext cx="5344920" cy="4008240"/>
          </a:xfrm>
          <a:prstGeom prst="rect">
            <a:avLst/>
          </a:prstGeom>
        </p:spPr>
      </p:sp>
      <p:sp>
        <p:nvSpPr>
          <p:cNvPr id="152" name="PlaceHolder 4"/>
          <p:cNvSpPr>
            <a:spLocks noGrp="1"/>
          </p:cNvSpPr>
          <p:nvPr>
            <p:ph type="body"/>
          </p:nvPr>
        </p:nvSpPr>
        <p:spPr>
          <a:xfrm>
            <a:off x="756000" y="5078520"/>
            <a:ext cx="6047280" cy="4810680"/>
          </a:xfrm>
          <a:prstGeom prst="rect">
            <a:avLst/>
          </a:prstGeom>
        </p:spPr>
        <p:txBody>
          <a:bodyPr lIns="0" rIns="0" tIns="0" bIns="0"/>
          <a:p>
            <a:pPr marL="216000" indent="-215640">
              <a:lnSpc>
                <a:spcPct val="100000"/>
              </a:lnSpc>
            </a:pPr>
            <a:r>
              <a:rPr b="0" lang="da-DK" sz="2000" spc="-1" strike="noStrike">
                <a:solidFill>
                  <a:srgbClr val="000000"/>
                </a:solidFill>
                <a:latin typeface="Arial"/>
                <a:ea typeface="Microsoft YaHei"/>
              </a:rPr>
              <a:t>Source: </a:t>
            </a:r>
            <a:r>
              <a:rPr b="0" lang="da-DK" sz="2000" spc="-1" strike="noStrike" u="sng">
                <a:solidFill>
                  <a:srgbClr val="000000"/>
                </a:solidFill>
                <a:uFillTx/>
                <a:latin typeface="Arial"/>
                <a:ea typeface="Microsoft YaHei"/>
                <a:hlinkClick r:id="rId1"/>
              </a:rPr>
              <a:t>https://www.chemguide.co.uk/physical/equilibria/haber.html</a:t>
            </a:r>
            <a:endParaRPr b="0" lang="da-DK"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CustomShape 1"/>
          <p:cNvSpPr/>
          <p:nvPr/>
        </p:nvSpPr>
        <p:spPr>
          <a:xfrm>
            <a:off x="4278960" y="10157400"/>
            <a:ext cx="3280320" cy="533880"/>
          </a:xfrm>
          <a:prstGeom prst="rect">
            <a:avLst/>
          </a:prstGeom>
          <a:noFill/>
          <a:ln>
            <a:noFill/>
          </a:ln>
        </p:spPr>
        <p:style>
          <a:lnRef idx="0"/>
          <a:fillRef idx="0"/>
          <a:effectRef idx="0"/>
          <a:fontRef idx="minor"/>
        </p:style>
      </p:sp>
      <p:sp>
        <p:nvSpPr>
          <p:cNvPr id="154" name="CustomShape 2"/>
          <p:cNvSpPr/>
          <p:nvPr/>
        </p:nvSpPr>
        <p:spPr>
          <a:xfrm>
            <a:off x="4278960" y="10157400"/>
            <a:ext cx="3280320" cy="533880"/>
          </a:xfrm>
          <a:prstGeom prst="rect">
            <a:avLst/>
          </a:prstGeom>
          <a:noFill/>
          <a:ln>
            <a:noFill/>
          </a:ln>
        </p:spPr>
        <p:style>
          <a:lnRef idx="0"/>
          <a:fillRef idx="0"/>
          <a:effectRef idx="0"/>
          <a:fontRef idx="minor"/>
        </p:style>
      </p:sp>
      <p:sp>
        <p:nvSpPr>
          <p:cNvPr id="155" name="PlaceHolder 3"/>
          <p:cNvSpPr>
            <a:spLocks noGrp="1"/>
          </p:cNvSpPr>
          <p:nvPr>
            <p:ph type="sldImg"/>
          </p:nvPr>
        </p:nvSpPr>
        <p:spPr>
          <a:xfrm>
            <a:off x="1106640" y="812880"/>
            <a:ext cx="5344920" cy="4008240"/>
          </a:xfrm>
          <a:prstGeom prst="rect">
            <a:avLst/>
          </a:prstGeom>
        </p:spPr>
      </p:sp>
      <p:sp>
        <p:nvSpPr>
          <p:cNvPr id="156" name="PlaceHolder 4"/>
          <p:cNvSpPr>
            <a:spLocks noGrp="1"/>
          </p:cNvSpPr>
          <p:nvPr>
            <p:ph type="body"/>
          </p:nvPr>
        </p:nvSpPr>
        <p:spPr>
          <a:xfrm>
            <a:off x="756000" y="5078520"/>
            <a:ext cx="6047280" cy="4810680"/>
          </a:xfrm>
          <a:prstGeom prst="rect">
            <a:avLst/>
          </a:prstGeom>
        </p:spPr>
        <p:txBody>
          <a:bodyPr lIns="0" rIns="0" tIns="0" bIns="0"/>
          <a:p>
            <a:pPr marL="216000" indent="-215640">
              <a:lnSpc>
                <a:spcPct val="100000"/>
              </a:lnSpc>
              <a:spcAft>
                <a:spcPts val="1414"/>
              </a:spcAft>
            </a:pPr>
            <a:r>
              <a:rPr b="0" lang="da-DK" sz="2000" spc="-1" strike="noStrike">
                <a:solidFill>
                  <a:srgbClr val="000000"/>
                </a:solidFill>
                <a:latin typeface="Arial"/>
                <a:ea typeface="Microsoft YaHei"/>
              </a:rPr>
              <a:t>Nitrogen fixation depends on gas. An increasing part of the gas is extracted by hydraulic fracturing.</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Source: </a:t>
            </a:r>
            <a:r>
              <a:rPr b="0" lang="da-DK" sz="2000" spc="-1" strike="noStrike" u="sng">
                <a:solidFill>
                  <a:srgbClr val="000000"/>
                </a:solidFill>
                <a:uFillTx/>
                <a:latin typeface="Arial"/>
                <a:ea typeface="Microsoft YaHei"/>
                <a:hlinkClick r:id="rId1"/>
              </a:rPr>
              <a:t>https://www.grain.org/article/entries/5270-the-exxons-of-agriculture</a:t>
            </a:r>
            <a:r>
              <a:rPr b="0" lang="da-DK" sz="2000" spc="-1" strike="noStrike">
                <a:solidFill>
                  <a:srgbClr val="000000"/>
                </a:solidFill>
                <a:latin typeface="Arial"/>
                <a:ea typeface="Microsoft YaHei"/>
              </a:rPr>
              <a:t> </a:t>
            </a:r>
            <a:r>
              <a:rPr b="0" lang="da-DK" sz="2000" spc="-1" strike="noStrike">
                <a:solidFill>
                  <a:srgbClr val="006662"/>
                </a:solidFill>
                <a:latin typeface="Whitney-Book"/>
                <a:ea typeface="Microsoft YaHei"/>
              </a:rPr>
              <a:t>Mark Fischetti,”Fracking would emit large quantities of greenhouse</a:t>
            </a:r>
            <a:endParaRPr b="0" lang="da-DK" sz="2000" spc="-1" strike="noStrike">
              <a:latin typeface="Arial"/>
            </a:endParaRPr>
          </a:p>
          <a:p>
            <a:pPr marL="216000" indent="-215640">
              <a:lnSpc>
                <a:spcPct val="100000"/>
              </a:lnSpc>
            </a:pPr>
            <a:r>
              <a:rPr b="0" lang="da-DK" sz="2000" spc="-1" strike="noStrike">
                <a:solidFill>
                  <a:srgbClr val="006662"/>
                </a:solidFill>
                <a:latin typeface="Whitney-Book"/>
                <a:ea typeface="Microsoft YaHei"/>
              </a:rPr>
              <a:t>gases,”, Scientific American, January 2012: http://www.scientificamerican.</a:t>
            </a:r>
            <a:endParaRPr b="0" lang="da-DK" sz="2000" spc="-1" strike="noStrike">
              <a:latin typeface="Arial"/>
            </a:endParaRPr>
          </a:p>
          <a:p>
            <a:pPr marL="216000" indent="-215640">
              <a:lnSpc>
                <a:spcPct val="100000"/>
              </a:lnSpc>
            </a:pPr>
            <a:r>
              <a:rPr b="0" lang="da-DK" sz="2000" spc="-1" strike="noStrike">
                <a:solidFill>
                  <a:srgbClr val="006662"/>
                </a:solidFill>
                <a:latin typeface="Whitney-Book"/>
                <a:ea typeface="Microsoft YaHei"/>
              </a:rPr>
              <a:t>com/article/fracking-would-emit-methane/</a:t>
            </a:r>
            <a:endParaRPr b="0" lang="da-DK" sz="2000" spc="-1" strike="noStrike">
              <a:latin typeface="Arial"/>
            </a:endParaRPr>
          </a:p>
        </p:txBody>
      </p:sp>
      <p:sp>
        <p:nvSpPr>
          <p:cNvPr id="157" name="CustomShape 5"/>
          <p:cNvSpPr/>
          <p:nvPr/>
        </p:nvSpPr>
        <p:spPr>
          <a:xfrm>
            <a:off x="1512000" y="2076480"/>
            <a:ext cx="3553200" cy="875160"/>
          </a:xfrm>
          <a:prstGeom prst="rect">
            <a:avLst/>
          </a:prstGeom>
          <a:noFill/>
          <a:ln>
            <a:noFill/>
          </a:ln>
        </p:spPr>
        <p:style>
          <a:lnRef idx="0"/>
          <a:fillRef idx="0"/>
          <a:effectRef idx="0"/>
          <a:fontRef idx="minor"/>
        </p:style>
        <p:txBody>
          <a:bodyPr lIns="90000" rIns="90000" tIns="45000" bIns="45000"/>
          <a:p>
            <a:pPr>
              <a:lnSpc>
                <a:spcPct val="100000"/>
              </a:lnSpc>
            </a:pPr>
            <a:r>
              <a:rPr b="0" lang="da-DK" sz="1100" spc="-1" strike="noStrike">
                <a:solidFill>
                  <a:srgbClr val="00000a"/>
                </a:solidFill>
                <a:latin typeface="Whitney-Book"/>
                <a:ea typeface="Whitney-Book"/>
              </a:rPr>
              <a:t>this production will increasingly rely</a:t>
            </a:r>
            <a:endParaRPr b="0" lang="da-DK" sz="1100" spc="-1" strike="noStrike">
              <a:latin typeface="Arial"/>
            </a:endParaRPr>
          </a:p>
          <a:p>
            <a:pPr>
              <a:lnSpc>
                <a:spcPct val="100000"/>
              </a:lnSpc>
            </a:pPr>
            <a:r>
              <a:rPr b="0" lang="da-DK" sz="1100" spc="-1" strike="noStrike">
                <a:solidFill>
                  <a:srgbClr val="00000a"/>
                </a:solidFill>
                <a:latin typeface="Whitney-Book"/>
                <a:ea typeface="Whitney-Book"/>
              </a:rPr>
              <a:t>on natural gas from fracked wells, which leak 40 to 60</a:t>
            </a:r>
            <a:endParaRPr b="0" lang="da-DK" sz="1100" spc="-1" strike="noStrike">
              <a:latin typeface="Arial"/>
            </a:endParaRPr>
          </a:p>
          <a:p>
            <a:pPr>
              <a:lnSpc>
                <a:spcPct val="100000"/>
              </a:lnSpc>
            </a:pPr>
            <a:r>
              <a:rPr b="0" lang="da-DK" sz="1100" spc="-1" strike="noStrike">
                <a:solidFill>
                  <a:srgbClr val="00000a"/>
                </a:solidFill>
                <a:latin typeface="Whitney-Book"/>
                <a:ea typeface="Whitney-Book"/>
              </a:rPr>
              <a:t>percent more methane than conventional natural gas</a:t>
            </a:r>
            <a:endParaRPr b="0" lang="da-DK" sz="1100" spc="-1" strike="noStrike">
              <a:latin typeface="Arial"/>
            </a:endParaRPr>
          </a:p>
          <a:p>
            <a:pPr>
              <a:lnSpc>
                <a:spcPct val="100000"/>
              </a:lnSpc>
            </a:pPr>
            <a:r>
              <a:rPr b="0" lang="da-DK" sz="1100" spc="-1" strike="noStrike">
                <a:solidFill>
                  <a:srgbClr val="00000a"/>
                </a:solidFill>
                <a:latin typeface="Whitney-Book"/>
                <a:ea typeface="Whitney-Book"/>
              </a:rPr>
              <a:t>wells. (Methane is 25 times more potent than CO</a:t>
            </a:r>
            <a:r>
              <a:rPr b="0" lang="da-DK" sz="650" spc="-1" strike="noStrike">
                <a:solidFill>
                  <a:srgbClr val="00000a"/>
                </a:solidFill>
                <a:latin typeface="Whitney-Book"/>
                <a:ea typeface="Whitney-Book"/>
              </a:rPr>
              <a:t>2 </a:t>
            </a:r>
            <a:r>
              <a:rPr b="0" lang="da-DK" sz="1100" spc="-1" strike="noStrike">
                <a:solidFill>
                  <a:srgbClr val="00000a"/>
                </a:solidFill>
                <a:latin typeface="Whitney-Book"/>
                <a:ea typeface="Whitney-Book"/>
              </a:rPr>
              <a:t>as a</a:t>
            </a:r>
            <a:endParaRPr b="0" lang="da-DK" sz="1100" spc="-1" strike="noStrike">
              <a:latin typeface="Arial"/>
            </a:endParaRPr>
          </a:p>
          <a:p>
            <a:pPr>
              <a:lnSpc>
                <a:spcPct val="100000"/>
              </a:lnSpc>
            </a:pPr>
            <a:r>
              <a:rPr b="0" lang="da-DK" sz="1100" spc="-1" strike="noStrike">
                <a:solidFill>
                  <a:srgbClr val="00000a"/>
                </a:solidFill>
                <a:latin typeface="Whitney-Book"/>
                <a:ea typeface="Whitney-Book"/>
              </a:rPr>
              <a:t>greenhouse gas.)</a:t>
            </a:r>
            <a:r>
              <a:rPr b="0" lang="da-DK" sz="600" spc="-1" strike="noStrike">
                <a:solidFill>
                  <a:srgbClr val="000000"/>
                </a:solidFill>
                <a:latin typeface="Whitney-Book"/>
                <a:ea typeface="Whitney-Book"/>
              </a:rPr>
              <a:t>6</a:t>
            </a:r>
            <a:endParaRPr b="0" lang="da-DK" sz="6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4278960" y="10157400"/>
            <a:ext cx="3280320" cy="533880"/>
          </a:xfrm>
          <a:prstGeom prst="rect">
            <a:avLst/>
          </a:prstGeom>
          <a:noFill/>
          <a:ln>
            <a:noFill/>
          </a:ln>
        </p:spPr>
        <p:style>
          <a:lnRef idx="0"/>
          <a:fillRef idx="0"/>
          <a:effectRef idx="0"/>
          <a:fontRef idx="minor"/>
        </p:style>
      </p:sp>
      <p:sp>
        <p:nvSpPr>
          <p:cNvPr id="159" name="CustomShape 2"/>
          <p:cNvSpPr/>
          <p:nvPr/>
        </p:nvSpPr>
        <p:spPr>
          <a:xfrm>
            <a:off x="4278960" y="10157400"/>
            <a:ext cx="3280320" cy="533880"/>
          </a:xfrm>
          <a:prstGeom prst="rect">
            <a:avLst/>
          </a:prstGeom>
          <a:noFill/>
          <a:ln>
            <a:noFill/>
          </a:ln>
        </p:spPr>
        <p:style>
          <a:lnRef idx="0"/>
          <a:fillRef idx="0"/>
          <a:effectRef idx="0"/>
          <a:fontRef idx="minor"/>
        </p:style>
      </p:sp>
      <p:sp>
        <p:nvSpPr>
          <p:cNvPr id="160" name="PlaceHolder 3"/>
          <p:cNvSpPr>
            <a:spLocks noGrp="1"/>
          </p:cNvSpPr>
          <p:nvPr>
            <p:ph type="sldImg"/>
          </p:nvPr>
        </p:nvSpPr>
        <p:spPr>
          <a:xfrm>
            <a:off x="1106640" y="812880"/>
            <a:ext cx="5344920" cy="4008240"/>
          </a:xfrm>
          <a:prstGeom prst="rect">
            <a:avLst/>
          </a:prstGeom>
        </p:spPr>
      </p:sp>
      <p:sp>
        <p:nvSpPr>
          <p:cNvPr id="161" name="PlaceHolder 4"/>
          <p:cNvSpPr>
            <a:spLocks noGrp="1"/>
          </p:cNvSpPr>
          <p:nvPr>
            <p:ph type="body"/>
          </p:nvPr>
        </p:nvSpPr>
        <p:spPr>
          <a:xfrm>
            <a:off x="756000" y="5078520"/>
            <a:ext cx="6047280" cy="4810680"/>
          </a:xfrm>
          <a:prstGeom prst="rect">
            <a:avLst/>
          </a:prstGeom>
        </p:spPr>
        <p:txBody>
          <a:bodyPr lIns="0" rIns="0" tIns="0" bIns="0"/>
          <a:p>
            <a:pPr marL="216000" indent="-215640">
              <a:lnSpc>
                <a:spcPct val="100000"/>
              </a:lnSpc>
            </a:pPr>
            <a:r>
              <a:rPr b="0" lang="da-DK" sz="2000" spc="-1" strike="noStrike">
                <a:solidFill>
                  <a:srgbClr val="000000"/>
                </a:solidFill>
                <a:latin typeface="Arial"/>
                <a:ea typeface="Microsoft YaHei"/>
              </a:rPr>
              <a:t>Source: </a:t>
            </a:r>
            <a:r>
              <a:rPr b="0" lang="da-DK" sz="2000" spc="-1" strike="noStrike" u="sng">
                <a:solidFill>
                  <a:srgbClr val="000000"/>
                </a:solidFill>
                <a:uFillTx/>
                <a:latin typeface="Arial"/>
                <a:ea typeface="Microsoft YaHei"/>
                <a:hlinkClick r:id="rId1"/>
              </a:rPr>
              <a:t>https://www.grain.org/article/entries/5270-the-exxons-of-agriculture</a:t>
            </a:r>
            <a:endParaRPr b="0" lang="da-DK"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4278960" y="10157400"/>
            <a:ext cx="3280320" cy="533880"/>
          </a:xfrm>
          <a:prstGeom prst="rect">
            <a:avLst/>
          </a:prstGeom>
          <a:noFill/>
          <a:ln>
            <a:noFill/>
          </a:ln>
        </p:spPr>
        <p:style>
          <a:lnRef idx="0"/>
          <a:fillRef idx="0"/>
          <a:effectRef idx="0"/>
          <a:fontRef idx="minor"/>
        </p:style>
      </p:sp>
      <p:sp>
        <p:nvSpPr>
          <p:cNvPr id="163" name="CustomShape 2"/>
          <p:cNvSpPr/>
          <p:nvPr/>
        </p:nvSpPr>
        <p:spPr>
          <a:xfrm>
            <a:off x="4278960" y="10157400"/>
            <a:ext cx="3280320" cy="533880"/>
          </a:xfrm>
          <a:prstGeom prst="rect">
            <a:avLst/>
          </a:prstGeom>
          <a:noFill/>
          <a:ln>
            <a:noFill/>
          </a:ln>
        </p:spPr>
        <p:style>
          <a:lnRef idx="0"/>
          <a:fillRef idx="0"/>
          <a:effectRef idx="0"/>
          <a:fontRef idx="minor"/>
        </p:style>
      </p:sp>
      <p:sp>
        <p:nvSpPr>
          <p:cNvPr id="164" name="PlaceHolder 3"/>
          <p:cNvSpPr>
            <a:spLocks noGrp="1"/>
          </p:cNvSpPr>
          <p:nvPr>
            <p:ph type="sldImg"/>
          </p:nvPr>
        </p:nvSpPr>
        <p:spPr>
          <a:xfrm>
            <a:off x="1106640" y="812880"/>
            <a:ext cx="5344920" cy="4008240"/>
          </a:xfrm>
          <a:prstGeom prst="rect">
            <a:avLst/>
          </a:prstGeom>
        </p:spPr>
      </p:sp>
      <p:sp>
        <p:nvSpPr>
          <p:cNvPr id="165" name="PlaceHolder 4"/>
          <p:cNvSpPr>
            <a:spLocks noGrp="1"/>
          </p:cNvSpPr>
          <p:nvPr>
            <p:ph type="body"/>
          </p:nvPr>
        </p:nvSpPr>
        <p:spPr>
          <a:xfrm>
            <a:off x="756000" y="5078520"/>
            <a:ext cx="6047280" cy="4810680"/>
          </a:xfrm>
          <a:prstGeom prst="rect">
            <a:avLst/>
          </a:prstGeom>
        </p:spPr>
        <p:txBody>
          <a:bodyPr lIns="0" rIns="0" tIns="0" bIns="0"/>
          <a:p>
            <a:endParaRPr b="0" lang="da-DK"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CustomShape 1"/>
          <p:cNvSpPr/>
          <p:nvPr/>
        </p:nvSpPr>
        <p:spPr>
          <a:xfrm>
            <a:off x="4278960" y="10157400"/>
            <a:ext cx="3280320" cy="533880"/>
          </a:xfrm>
          <a:prstGeom prst="rect">
            <a:avLst/>
          </a:prstGeom>
          <a:noFill/>
          <a:ln>
            <a:noFill/>
          </a:ln>
        </p:spPr>
        <p:style>
          <a:lnRef idx="0"/>
          <a:fillRef idx="0"/>
          <a:effectRef idx="0"/>
          <a:fontRef idx="minor"/>
        </p:style>
      </p:sp>
      <p:sp>
        <p:nvSpPr>
          <p:cNvPr id="167" name="CustomShape 2"/>
          <p:cNvSpPr/>
          <p:nvPr/>
        </p:nvSpPr>
        <p:spPr>
          <a:xfrm>
            <a:off x="4278960" y="10157400"/>
            <a:ext cx="3280320" cy="533880"/>
          </a:xfrm>
          <a:prstGeom prst="rect">
            <a:avLst/>
          </a:prstGeom>
          <a:noFill/>
          <a:ln>
            <a:noFill/>
          </a:ln>
        </p:spPr>
        <p:style>
          <a:lnRef idx="0"/>
          <a:fillRef idx="0"/>
          <a:effectRef idx="0"/>
          <a:fontRef idx="minor"/>
        </p:style>
      </p:sp>
      <p:sp>
        <p:nvSpPr>
          <p:cNvPr id="168" name="PlaceHolder 3"/>
          <p:cNvSpPr>
            <a:spLocks noGrp="1"/>
          </p:cNvSpPr>
          <p:nvPr>
            <p:ph type="sldImg"/>
          </p:nvPr>
        </p:nvSpPr>
        <p:spPr>
          <a:xfrm>
            <a:off x="1106640" y="812880"/>
            <a:ext cx="5344920" cy="4008240"/>
          </a:xfrm>
          <a:prstGeom prst="rect">
            <a:avLst/>
          </a:prstGeom>
        </p:spPr>
      </p:sp>
      <p:sp>
        <p:nvSpPr>
          <p:cNvPr id="169" name="PlaceHolder 4"/>
          <p:cNvSpPr>
            <a:spLocks noGrp="1"/>
          </p:cNvSpPr>
          <p:nvPr>
            <p:ph type="body"/>
          </p:nvPr>
        </p:nvSpPr>
        <p:spPr>
          <a:xfrm>
            <a:off x="756000" y="5078520"/>
            <a:ext cx="6047280" cy="4810680"/>
          </a:xfrm>
          <a:prstGeom prst="rect">
            <a:avLst/>
          </a:prstGeom>
        </p:spPr>
        <p:txBody>
          <a:bodyPr lIns="0" rIns="0" tIns="0" bIns="0"/>
          <a:p>
            <a:pPr marL="216000" indent="-215640">
              <a:lnSpc>
                <a:spcPct val="100000"/>
              </a:lnSpc>
            </a:pPr>
            <a:r>
              <a:rPr b="0" lang="da-DK" sz="2000" spc="-1" strike="noStrike">
                <a:solidFill>
                  <a:srgbClr val="000000"/>
                </a:solidFill>
                <a:latin typeface="Arial"/>
                <a:ea typeface="Microsoft YaHei"/>
              </a:rPr>
              <a:t>In (northern) Europe meat industry is dominating agriculture</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Land is used for feed for animal production</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Much of this animal fodder is grown with large amount of fertililzers</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endParaRPr b="0" lang="da-DK"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4278960" y="10157400"/>
            <a:ext cx="3280320" cy="533880"/>
          </a:xfrm>
          <a:prstGeom prst="rect">
            <a:avLst/>
          </a:prstGeom>
          <a:noFill/>
          <a:ln>
            <a:noFill/>
          </a:ln>
        </p:spPr>
        <p:style>
          <a:lnRef idx="0"/>
          <a:fillRef idx="0"/>
          <a:effectRef idx="0"/>
          <a:fontRef idx="minor"/>
        </p:style>
      </p:sp>
      <p:sp>
        <p:nvSpPr>
          <p:cNvPr id="171" name="CustomShape 2"/>
          <p:cNvSpPr/>
          <p:nvPr/>
        </p:nvSpPr>
        <p:spPr>
          <a:xfrm>
            <a:off x="4278960" y="10157400"/>
            <a:ext cx="3280320" cy="533880"/>
          </a:xfrm>
          <a:prstGeom prst="rect">
            <a:avLst/>
          </a:prstGeom>
          <a:noFill/>
          <a:ln>
            <a:noFill/>
          </a:ln>
        </p:spPr>
        <p:style>
          <a:lnRef idx="0"/>
          <a:fillRef idx="0"/>
          <a:effectRef idx="0"/>
          <a:fontRef idx="minor"/>
        </p:style>
      </p:sp>
      <p:sp>
        <p:nvSpPr>
          <p:cNvPr id="172" name="PlaceHolder 3"/>
          <p:cNvSpPr>
            <a:spLocks noGrp="1"/>
          </p:cNvSpPr>
          <p:nvPr>
            <p:ph type="sldImg"/>
          </p:nvPr>
        </p:nvSpPr>
        <p:spPr>
          <a:xfrm>
            <a:off x="1106640" y="812880"/>
            <a:ext cx="5344920" cy="4008240"/>
          </a:xfrm>
          <a:prstGeom prst="rect">
            <a:avLst/>
          </a:prstGeom>
        </p:spPr>
      </p:sp>
      <p:sp>
        <p:nvSpPr>
          <p:cNvPr id="173" name="PlaceHolder 4"/>
          <p:cNvSpPr>
            <a:spLocks noGrp="1"/>
          </p:cNvSpPr>
          <p:nvPr>
            <p:ph type="body"/>
          </p:nvPr>
        </p:nvSpPr>
        <p:spPr>
          <a:xfrm>
            <a:off x="756000" y="5078520"/>
            <a:ext cx="6047280" cy="5702400"/>
          </a:xfrm>
          <a:prstGeom prst="rect">
            <a:avLst/>
          </a:prstGeom>
        </p:spPr>
        <p:txBody>
          <a:bodyPr lIns="0" rIns="0" tIns="0" bIns="0"/>
          <a:p>
            <a:pPr marL="216000" indent="-215640">
              <a:lnSpc>
                <a:spcPct val="100000"/>
              </a:lnSpc>
            </a:pPr>
            <a:r>
              <a:rPr b="0" lang="da-DK" sz="2000" spc="-1" strike="noStrike">
                <a:solidFill>
                  <a:srgbClr val="000000"/>
                </a:solidFill>
                <a:latin typeface="Arial"/>
                <a:ea typeface="Microsoft YaHei"/>
              </a:rPr>
              <a:t>Sources:</a:t>
            </a: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P. 42, </a:t>
            </a:r>
            <a:r>
              <a:rPr b="0" lang="da-DK" sz="2000" spc="-1" strike="noStrike" u="sng">
                <a:solidFill>
                  <a:srgbClr val="000000"/>
                </a:solidFill>
                <a:uFillTx/>
                <a:latin typeface="Arial"/>
                <a:ea typeface="Microsoft YaHei"/>
                <a:hlinkClick r:id="rId1"/>
              </a:rPr>
              <a:t>https://acbio.org.za/wp-content/uploads/2014/12/Fertilizer-report-201409151.pdf</a:t>
            </a:r>
            <a:r>
              <a:rPr b="0" lang="da-DK" sz="2000" spc="-1" strike="noStrike">
                <a:solidFill>
                  <a:srgbClr val="000000"/>
                </a:solidFill>
                <a:latin typeface="Arial"/>
                <a:ea typeface="Microsoft YaHei"/>
              </a:rPr>
              <a:t> ”While Africa accounts for less than 1.6%</a:t>
            </a: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of global fertilizer consumption, huge natural</a:t>
            </a: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gas deposits, a key ingredient in fertilizer production, have been found across the continent. Numerous multinational mining</a:t>
            </a: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houses are also prospecting for other mineral reserves vital to fertilizer production. As a result, a spate of new fertilizer plants are being planned across the continent. Fertilizers</a:t>
            </a: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are a fundamental ingredient of the Green Revolution model of agriculture, which is being pushed onto Africa.”</a:t>
            </a:r>
            <a:endParaRPr b="0" lang="da-DK" sz="2000" spc="-1" strike="noStrike">
              <a:latin typeface="Arial"/>
            </a:endParaRPr>
          </a:p>
          <a:p>
            <a:pPr marL="216000" indent="-215640">
              <a:lnSpc>
                <a:spcPct val="100000"/>
              </a:lnSpc>
              <a:buClr>
                <a:srgbClr val="000000"/>
              </a:buClr>
              <a:buSzPct val="45000"/>
              <a:buFont typeface="Wingdings" charset="2"/>
              <a:buChar char=""/>
            </a:pPr>
            <a:r>
              <a:rPr b="0" lang="da-DK" sz="2000" spc="-1" strike="noStrike">
                <a:solidFill>
                  <a:srgbClr val="000000"/>
                </a:solidFill>
                <a:latin typeface="Arial"/>
                <a:ea typeface="Microsoft YaHei"/>
              </a:rPr>
              <a:t>”</a:t>
            </a:r>
            <a:r>
              <a:rPr b="0" lang="da-DK" sz="2000" spc="-1" strike="noStrike">
                <a:solidFill>
                  <a:srgbClr val="000000"/>
                </a:solidFill>
                <a:latin typeface="Arial"/>
                <a:ea typeface="Microsoft YaHei"/>
              </a:rPr>
              <a:t>Crucially, the imposition of fertiliser subsidies has</a:t>
            </a:r>
            <a:endParaRPr b="0" lang="da-DK" sz="2000" spc="-1" strike="noStrike">
              <a:latin typeface="Arial"/>
            </a:endParaRPr>
          </a:p>
          <a:p>
            <a:pPr marL="216000" indent="-215640">
              <a:lnSpc>
                <a:spcPct val="100000"/>
              </a:lnSpc>
              <a:buClr>
                <a:srgbClr val="000000"/>
              </a:buClr>
              <a:buSzPct val="45000"/>
              <a:buFont typeface="Wingdings" charset="2"/>
              <a:buChar char=""/>
            </a:pPr>
            <a:r>
              <a:rPr b="0" lang="da-DK" sz="2000" spc="-1" strike="noStrike">
                <a:solidFill>
                  <a:srgbClr val="000000"/>
                </a:solidFill>
                <a:latin typeface="Arial"/>
                <a:ea typeface="Microsoft YaHei"/>
              </a:rPr>
              <a:t>Diverted precious resources away from esearch Into crop and soil science which could help to promote the use of less expensive, locally available sources of soil nutrients.”</a:t>
            </a:r>
            <a:endParaRPr b="0" lang="da-DK"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4278960" y="10157400"/>
            <a:ext cx="3280320" cy="533880"/>
          </a:xfrm>
          <a:prstGeom prst="rect">
            <a:avLst/>
          </a:prstGeom>
          <a:noFill/>
          <a:ln>
            <a:noFill/>
          </a:ln>
        </p:spPr>
        <p:style>
          <a:lnRef idx="0"/>
          <a:fillRef idx="0"/>
          <a:effectRef idx="0"/>
          <a:fontRef idx="minor"/>
        </p:style>
      </p:sp>
      <p:sp>
        <p:nvSpPr>
          <p:cNvPr id="175" name="CustomShape 2"/>
          <p:cNvSpPr/>
          <p:nvPr/>
        </p:nvSpPr>
        <p:spPr>
          <a:xfrm>
            <a:off x="4278960" y="10157400"/>
            <a:ext cx="3280320" cy="533880"/>
          </a:xfrm>
          <a:prstGeom prst="rect">
            <a:avLst/>
          </a:prstGeom>
          <a:noFill/>
          <a:ln>
            <a:noFill/>
          </a:ln>
        </p:spPr>
        <p:style>
          <a:lnRef idx="0"/>
          <a:fillRef idx="0"/>
          <a:effectRef idx="0"/>
          <a:fontRef idx="minor"/>
        </p:style>
      </p:sp>
      <p:sp>
        <p:nvSpPr>
          <p:cNvPr id="176" name="PlaceHolder 3"/>
          <p:cNvSpPr>
            <a:spLocks noGrp="1"/>
          </p:cNvSpPr>
          <p:nvPr>
            <p:ph type="sldImg"/>
          </p:nvPr>
        </p:nvSpPr>
        <p:spPr>
          <a:xfrm>
            <a:off x="1106640" y="812880"/>
            <a:ext cx="5344920" cy="4008240"/>
          </a:xfrm>
          <a:prstGeom prst="rect">
            <a:avLst/>
          </a:prstGeom>
        </p:spPr>
      </p:sp>
      <p:sp>
        <p:nvSpPr>
          <p:cNvPr id="177" name="PlaceHolder 4"/>
          <p:cNvSpPr>
            <a:spLocks noGrp="1"/>
          </p:cNvSpPr>
          <p:nvPr>
            <p:ph type="body"/>
          </p:nvPr>
        </p:nvSpPr>
        <p:spPr>
          <a:xfrm>
            <a:off x="756000" y="5078520"/>
            <a:ext cx="6047280" cy="4810680"/>
          </a:xfrm>
          <a:prstGeom prst="rect">
            <a:avLst/>
          </a:prstGeom>
        </p:spPr>
        <p:txBody>
          <a:bodyPr lIns="0" rIns="0" tIns="0" bIns="0"/>
          <a:p>
            <a:pPr marL="216000" indent="-215640">
              <a:lnSpc>
                <a:spcPct val="100000"/>
              </a:lnSpc>
            </a:pPr>
            <a:r>
              <a:rPr b="0" lang="da-DK" sz="2000" spc="-1" strike="noStrike">
                <a:solidFill>
                  <a:srgbClr val="000000"/>
                </a:solidFill>
                <a:latin typeface="Arial"/>
                <a:ea typeface="Microsoft YaHei"/>
              </a:rPr>
              <a:t>MARIA</a:t>
            </a: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Sources:</a:t>
            </a:r>
            <a:endParaRPr b="0" lang="da-DK" sz="2000" spc="-1" strike="noStrike">
              <a:latin typeface="Arial"/>
            </a:endParaRPr>
          </a:p>
          <a:p>
            <a:pPr marL="216000" indent="-215640">
              <a:lnSpc>
                <a:spcPct val="100000"/>
              </a:lnSpc>
            </a:pPr>
            <a:r>
              <a:rPr b="0" lang="da-DK" sz="2000" spc="-1" strike="noStrike" u="sng">
                <a:solidFill>
                  <a:srgbClr val="000000"/>
                </a:solidFill>
                <a:uFillTx/>
                <a:latin typeface="Arial"/>
                <a:ea typeface="Microsoft YaHei"/>
                <a:hlinkClick r:id="rId1"/>
              </a:rPr>
              <a:t>https://ruralwomensassembly.wordpress.com/2017/08/21/rural-women-speak-out-against-food-input-subsidy-programme-in-the-sadc-region/</a:t>
            </a:r>
            <a:r>
              <a:rPr b="0" lang="da-DK" sz="2000" spc="-1" strike="noStrike">
                <a:solidFill>
                  <a:srgbClr val="000000"/>
                </a:solidFill>
                <a:latin typeface="Arial"/>
                <a:ea typeface="Microsoft YaHei"/>
              </a:rPr>
              <a:t> </a:t>
            </a:r>
            <a:r>
              <a:rPr b="0" lang="da-DK" sz="2000" spc="-1" strike="noStrike" u="sng">
                <a:solidFill>
                  <a:srgbClr val="000000"/>
                </a:solidFill>
                <a:uFillTx/>
                <a:latin typeface="Arial"/>
                <a:ea typeface="Microsoft YaHei"/>
                <a:hlinkClick r:id="rId2"/>
              </a:rPr>
              <a:t>https://ruralwomensassembly.wordpress.com/2017/09/06/corporate-capture-of-seed-subsidy-programme/</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r>
              <a:rPr b="0" lang="da-DK" sz="2000" spc="-1" strike="noStrike" u="sng">
                <a:solidFill>
                  <a:srgbClr val="000000"/>
                </a:solidFill>
                <a:uFillTx/>
                <a:latin typeface="Arial"/>
                <a:ea typeface="Microsoft YaHei"/>
                <a:hlinkClick r:id="rId3"/>
              </a:rPr>
              <a:t>https://acbio.org.za/wp-content/uploads/2014/12/Fertilizer-report-201409151.pdf</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r>
              <a:rPr b="0" lang="da-DK" sz="2000" spc="-1" strike="noStrike" u="sng">
                <a:solidFill>
                  <a:srgbClr val="000000"/>
                </a:solidFill>
                <a:uFillTx/>
                <a:latin typeface="Arial"/>
                <a:ea typeface="Microsoft YaHei"/>
                <a:hlinkClick r:id="rId4"/>
              </a:rPr>
              <a:t>http://www.acbio.org.za/sites/default/files/documents/Tanzania-report.pdf</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endParaRPr b="0" lang="da-DK"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CustomShape 1"/>
          <p:cNvSpPr/>
          <p:nvPr/>
        </p:nvSpPr>
        <p:spPr>
          <a:xfrm>
            <a:off x="4278960" y="10157400"/>
            <a:ext cx="3280320" cy="533880"/>
          </a:xfrm>
          <a:prstGeom prst="rect">
            <a:avLst/>
          </a:prstGeom>
          <a:noFill/>
          <a:ln>
            <a:noFill/>
          </a:ln>
        </p:spPr>
        <p:style>
          <a:lnRef idx="0"/>
          <a:fillRef idx="0"/>
          <a:effectRef idx="0"/>
          <a:fontRef idx="minor"/>
        </p:style>
      </p:sp>
      <p:sp>
        <p:nvSpPr>
          <p:cNvPr id="179" name="CustomShape 2"/>
          <p:cNvSpPr/>
          <p:nvPr/>
        </p:nvSpPr>
        <p:spPr>
          <a:xfrm>
            <a:off x="4278960" y="10157400"/>
            <a:ext cx="3280320" cy="533880"/>
          </a:xfrm>
          <a:prstGeom prst="rect">
            <a:avLst/>
          </a:prstGeom>
          <a:noFill/>
          <a:ln>
            <a:noFill/>
          </a:ln>
        </p:spPr>
        <p:style>
          <a:lnRef idx="0"/>
          <a:fillRef idx="0"/>
          <a:effectRef idx="0"/>
          <a:fontRef idx="minor"/>
        </p:style>
      </p:sp>
      <p:sp>
        <p:nvSpPr>
          <p:cNvPr id="180" name="PlaceHolder 3"/>
          <p:cNvSpPr>
            <a:spLocks noGrp="1"/>
          </p:cNvSpPr>
          <p:nvPr>
            <p:ph type="sldImg"/>
          </p:nvPr>
        </p:nvSpPr>
        <p:spPr>
          <a:xfrm>
            <a:off x="1106640" y="812880"/>
            <a:ext cx="5344920" cy="4008240"/>
          </a:xfrm>
          <a:prstGeom prst="rect">
            <a:avLst/>
          </a:prstGeom>
        </p:spPr>
      </p:sp>
      <p:sp>
        <p:nvSpPr>
          <p:cNvPr id="181" name="PlaceHolder 4"/>
          <p:cNvSpPr>
            <a:spLocks noGrp="1"/>
          </p:cNvSpPr>
          <p:nvPr>
            <p:ph type="body"/>
          </p:nvPr>
        </p:nvSpPr>
        <p:spPr>
          <a:xfrm>
            <a:off x="756000" y="5078520"/>
            <a:ext cx="6047280" cy="4810680"/>
          </a:xfrm>
          <a:prstGeom prst="rect">
            <a:avLst/>
          </a:prstGeom>
        </p:spPr>
        <p:txBody>
          <a:bodyPr lIns="0" rIns="0" tIns="0" bIns="0"/>
          <a:p>
            <a:endParaRPr b="0" lang="da-DK"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ustomShape 1"/>
          <p:cNvSpPr/>
          <p:nvPr/>
        </p:nvSpPr>
        <p:spPr>
          <a:xfrm>
            <a:off x="4278960" y="10157400"/>
            <a:ext cx="3280320" cy="533880"/>
          </a:xfrm>
          <a:prstGeom prst="rect">
            <a:avLst/>
          </a:prstGeom>
          <a:noFill/>
          <a:ln>
            <a:noFill/>
          </a:ln>
        </p:spPr>
        <p:style>
          <a:lnRef idx="0"/>
          <a:fillRef idx="0"/>
          <a:effectRef idx="0"/>
          <a:fontRef idx="minor"/>
        </p:style>
      </p:sp>
      <p:sp>
        <p:nvSpPr>
          <p:cNvPr id="183" name="CustomShape 2"/>
          <p:cNvSpPr/>
          <p:nvPr/>
        </p:nvSpPr>
        <p:spPr>
          <a:xfrm>
            <a:off x="4278960" y="10157400"/>
            <a:ext cx="3280320" cy="533880"/>
          </a:xfrm>
          <a:prstGeom prst="rect">
            <a:avLst/>
          </a:prstGeom>
          <a:noFill/>
          <a:ln>
            <a:noFill/>
          </a:ln>
        </p:spPr>
        <p:style>
          <a:lnRef idx="0"/>
          <a:fillRef idx="0"/>
          <a:effectRef idx="0"/>
          <a:fontRef idx="minor"/>
        </p:style>
      </p:sp>
      <p:sp>
        <p:nvSpPr>
          <p:cNvPr id="184" name="PlaceHolder 3"/>
          <p:cNvSpPr>
            <a:spLocks noGrp="1"/>
          </p:cNvSpPr>
          <p:nvPr>
            <p:ph type="sldImg"/>
          </p:nvPr>
        </p:nvSpPr>
        <p:spPr>
          <a:xfrm>
            <a:off x="1106640" y="812880"/>
            <a:ext cx="5344920" cy="4008240"/>
          </a:xfrm>
          <a:prstGeom prst="rect">
            <a:avLst/>
          </a:prstGeom>
        </p:spPr>
      </p:sp>
      <p:sp>
        <p:nvSpPr>
          <p:cNvPr id="185" name="PlaceHolder 4"/>
          <p:cNvSpPr>
            <a:spLocks noGrp="1"/>
          </p:cNvSpPr>
          <p:nvPr>
            <p:ph type="body"/>
          </p:nvPr>
        </p:nvSpPr>
        <p:spPr>
          <a:xfrm>
            <a:off x="756000" y="5078520"/>
            <a:ext cx="6047280" cy="4810680"/>
          </a:xfrm>
          <a:prstGeom prst="rect">
            <a:avLst/>
          </a:prstGeom>
        </p:spPr>
        <p:txBody>
          <a:bodyPr lIns="0" rIns="0" tIns="0" bIns="0"/>
          <a:p>
            <a:pPr marL="216000" indent="-215640">
              <a:lnSpc>
                <a:spcPct val="100000"/>
              </a:lnSpc>
            </a:pPr>
            <a:r>
              <a:rPr b="0" lang="da-DK" sz="2000" spc="-1" strike="noStrike">
                <a:solidFill>
                  <a:srgbClr val="000000"/>
                </a:solidFill>
                <a:latin typeface="Arial"/>
                <a:ea typeface="Microsoft YaHei"/>
              </a:rPr>
              <a:t>Source: </a:t>
            </a:r>
            <a:r>
              <a:rPr b="0" lang="da-DK" sz="2000" spc="-1" strike="noStrike" u="sng">
                <a:solidFill>
                  <a:srgbClr val="000000"/>
                </a:solidFill>
                <a:uFillTx/>
                <a:latin typeface="Arial"/>
                <a:ea typeface="Microsoft YaHei"/>
                <a:hlinkClick r:id="rId1"/>
              </a:rPr>
              <a:t>https://www.grain.org/article/entries/5270-the-exxons-of-agriculture</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These are the ten largest – and we don't know there names. We don't know their logos.</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Free the soil wants to change that.</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The only of the ten based in Europe is Yara – let's have a look at them.</a:t>
            </a:r>
            <a:endParaRPr b="0" lang="da-DK"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CustomShape 1"/>
          <p:cNvSpPr/>
          <p:nvPr/>
        </p:nvSpPr>
        <p:spPr>
          <a:xfrm>
            <a:off x="4278960" y="10157400"/>
            <a:ext cx="3280320" cy="533880"/>
          </a:xfrm>
          <a:prstGeom prst="rect">
            <a:avLst/>
          </a:prstGeom>
          <a:noFill/>
          <a:ln>
            <a:noFill/>
          </a:ln>
        </p:spPr>
        <p:style>
          <a:lnRef idx="0"/>
          <a:fillRef idx="0"/>
          <a:effectRef idx="0"/>
          <a:fontRef idx="minor"/>
        </p:style>
      </p:sp>
      <p:sp>
        <p:nvSpPr>
          <p:cNvPr id="187" name="CustomShape 2"/>
          <p:cNvSpPr/>
          <p:nvPr/>
        </p:nvSpPr>
        <p:spPr>
          <a:xfrm>
            <a:off x="4278960" y="10157400"/>
            <a:ext cx="3280320" cy="533880"/>
          </a:xfrm>
          <a:prstGeom prst="rect">
            <a:avLst/>
          </a:prstGeom>
          <a:noFill/>
          <a:ln>
            <a:noFill/>
          </a:ln>
        </p:spPr>
        <p:style>
          <a:lnRef idx="0"/>
          <a:fillRef idx="0"/>
          <a:effectRef idx="0"/>
          <a:fontRef idx="minor"/>
        </p:style>
      </p:sp>
      <p:sp>
        <p:nvSpPr>
          <p:cNvPr id="188" name="PlaceHolder 3"/>
          <p:cNvSpPr>
            <a:spLocks noGrp="1"/>
          </p:cNvSpPr>
          <p:nvPr>
            <p:ph type="sldImg"/>
          </p:nvPr>
        </p:nvSpPr>
        <p:spPr>
          <a:xfrm>
            <a:off x="1106640" y="812880"/>
            <a:ext cx="5344920" cy="4008240"/>
          </a:xfrm>
          <a:prstGeom prst="rect">
            <a:avLst/>
          </a:prstGeom>
        </p:spPr>
      </p:sp>
      <p:sp>
        <p:nvSpPr>
          <p:cNvPr id="189" name="PlaceHolder 4"/>
          <p:cNvSpPr>
            <a:spLocks noGrp="1"/>
          </p:cNvSpPr>
          <p:nvPr>
            <p:ph type="body"/>
          </p:nvPr>
        </p:nvSpPr>
        <p:spPr>
          <a:xfrm>
            <a:off x="756000" y="5078520"/>
            <a:ext cx="6047280" cy="4810680"/>
          </a:xfrm>
          <a:prstGeom prst="rect">
            <a:avLst/>
          </a:prstGeom>
        </p:spPr>
        <p:txBody>
          <a:bodyPr lIns="0" rIns="0" tIns="0" bIns="0"/>
          <a:p>
            <a:pPr marL="216000" indent="-215640">
              <a:lnSpc>
                <a:spcPct val="100000"/>
              </a:lnSpc>
            </a:pPr>
            <a:r>
              <a:rPr b="0" lang="da-DK" sz="2000" spc="-1" strike="noStrike">
                <a:solidFill>
                  <a:srgbClr val="000000"/>
                </a:solidFill>
                <a:latin typeface="Arial"/>
                <a:ea typeface="Microsoft YaHei"/>
              </a:rPr>
              <a:t>Sources:</a:t>
            </a:r>
            <a:endParaRPr b="0" lang="da-DK" sz="2000" spc="-1" strike="noStrike">
              <a:latin typeface="Arial"/>
            </a:endParaRPr>
          </a:p>
          <a:p>
            <a:pPr marL="216000" indent="-215640">
              <a:lnSpc>
                <a:spcPct val="100000"/>
              </a:lnSpc>
            </a:pPr>
            <a:r>
              <a:rPr b="0" lang="da-DK" sz="2000" spc="-1" strike="noStrike" u="sng">
                <a:solidFill>
                  <a:srgbClr val="000000"/>
                </a:solidFill>
                <a:uFillTx/>
                <a:latin typeface="Arial"/>
                <a:ea typeface="Microsoft YaHei"/>
                <a:hlinkClick r:id="rId1"/>
              </a:rPr>
              <a:t>https://www.yara.com/this-is-yara/yara-at-a-glance/</a:t>
            </a:r>
            <a:endParaRPr b="0" lang="da-DK" sz="2000" spc="-1" strike="noStrike">
              <a:latin typeface="Arial"/>
            </a:endParaRPr>
          </a:p>
          <a:p>
            <a:pPr marL="216000" indent="-215640">
              <a:lnSpc>
                <a:spcPct val="100000"/>
              </a:lnSpc>
            </a:pPr>
            <a:r>
              <a:rPr b="0" lang="da-DK" sz="2000" spc="-1" strike="noStrike" u="sng">
                <a:solidFill>
                  <a:srgbClr val="000000"/>
                </a:solidFill>
                <a:uFillTx/>
                <a:latin typeface="Arial"/>
                <a:ea typeface="Microsoft YaHei"/>
                <a:hlinkClick r:id="rId2"/>
              </a:rPr>
              <a:t>https://www.grain.org/article/entries/5270-the-exxons-of-agriculture</a:t>
            </a:r>
            <a:endParaRPr b="0" lang="da-DK" sz="2000" spc="-1" strike="noStrike">
              <a:latin typeface="Arial"/>
            </a:endParaRPr>
          </a:p>
          <a:p>
            <a:pPr marL="216000" indent="-215640">
              <a:lnSpc>
                <a:spcPct val="100000"/>
              </a:lnSpc>
            </a:pPr>
            <a:endParaRPr b="0" lang="da-DK"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4278960" y="10157400"/>
            <a:ext cx="3280320" cy="533880"/>
          </a:xfrm>
          <a:prstGeom prst="rect">
            <a:avLst/>
          </a:prstGeom>
          <a:noFill/>
          <a:ln>
            <a:noFill/>
          </a:ln>
        </p:spPr>
        <p:style>
          <a:lnRef idx="0"/>
          <a:fillRef idx="0"/>
          <a:effectRef idx="0"/>
          <a:fontRef idx="minor"/>
        </p:style>
      </p:sp>
      <p:sp>
        <p:nvSpPr>
          <p:cNvPr id="121" name="CustomShape 2"/>
          <p:cNvSpPr/>
          <p:nvPr/>
        </p:nvSpPr>
        <p:spPr>
          <a:xfrm>
            <a:off x="4278960" y="10157400"/>
            <a:ext cx="3280320" cy="533880"/>
          </a:xfrm>
          <a:prstGeom prst="rect">
            <a:avLst/>
          </a:prstGeom>
          <a:noFill/>
          <a:ln>
            <a:noFill/>
          </a:ln>
        </p:spPr>
        <p:style>
          <a:lnRef idx="0"/>
          <a:fillRef idx="0"/>
          <a:effectRef idx="0"/>
          <a:fontRef idx="minor"/>
        </p:style>
      </p:sp>
      <p:sp>
        <p:nvSpPr>
          <p:cNvPr id="122" name="PlaceHolder 3"/>
          <p:cNvSpPr>
            <a:spLocks noGrp="1"/>
          </p:cNvSpPr>
          <p:nvPr>
            <p:ph type="sldImg"/>
          </p:nvPr>
        </p:nvSpPr>
        <p:spPr>
          <a:xfrm>
            <a:off x="1106640" y="812880"/>
            <a:ext cx="5344920" cy="4008240"/>
          </a:xfrm>
          <a:prstGeom prst="rect">
            <a:avLst/>
          </a:prstGeom>
        </p:spPr>
      </p:sp>
      <p:sp>
        <p:nvSpPr>
          <p:cNvPr id="123" name="PlaceHolder 4"/>
          <p:cNvSpPr>
            <a:spLocks noGrp="1"/>
          </p:cNvSpPr>
          <p:nvPr>
            <p:ph type="body"/>
          </p:nvPr>
        </p:nvSpPr>
        <p:spPr>
          <a:xfrm>
            <a:off x="756000" y="5078520"/>
            <a:ext cx="6047280" cy="4810680"/>
          </a:xfrm>
          <a:prstGeom prst="rect">
            <a:avLst/>
          </a:prstGeom>
        </p:spPr>
        <p:txBody>
          <a:bodyPr lIns="0" rIns="0" tIns="0" bIns="0"/>
          <a:p>
            <a:pPr marL="216000" indent="-215640">
              <a:lnSpc>
                <a:spcPts val="499"/>
              </a:lnSpc>
            </a:pPr>
            <a:r>
              <a:rPr b="0" lang="da-DK" sz="1200" spc="-1" strike="noStrike">
                <a:latin typeface="Arial"/>
              </a:rPr>
              <a:t>It’s time to recognize the major role of industrial agriculture in causing the climate crisis.</a:t>
            </a:r>
            <a:endParaRPr b="0" lang="da-DK" sz="1200" spc="-1" strike="noStrike">
              <a:latin typeface="Arial"/>
            </a:endParaRPr>
          </a:p>
          <a:p>
            <a:pPr marL="216000" indent="-215640">
              <a:lnSpc>
                <a:spcPts val="499"/>
              </a:lnSpc>
            </a:pPr>
            <a:r>
              <a:rPr b="0" lang="da-DK" sz="1200" spc="-1" strike="noStrike">
                <a:latin typeface="Arial"/>
              </a:rPr>
              <a:t>The climate justice movement has had great success exposing how the fossil fuel industry is brutally killing the planet for profit, but so far the industrial agricultural system has largely gone under the radar. This booklet will show how agricultural businesses are enforcing false and dangerous solutions to the climate crisis, only to expand their markets and continue their harmful businesses as usual. Let us, individuals and groups fighting for global climate justice, widen the focus of the climate justice movement and dismantle the industrial agricultural system, together!</a:t>
            </a:r>
            <a:endParaRPr b="0" lang="da-DK" sz="1200" spc="-1" strike="noStrike">
              <a:latin typeface="Arial"/>
            </a:endParaRPr>
          </a:p>
          <a:p>
            <a:pPr marL="216000" indent="-215640">
              <a:lnSpc>
                <a:spcPct val="100000"/>
              </a:lnSpc>
            </a:pPr>
            <a:endParaRPr b="0" lang="da-DK" sz="1200" spc="-1" strike="noStrike">
              <a:latin typeface="Arial"/>
            </a:endParaRPr>
          </a:p>
          <a:p>
            <a:pPr marL="216000" indent="-215640">
              <a:lnSpc>
                <a:spcPct val="100000"/>
              </a:lnSpc>
            </a:pPr>
            <a:r>
              <a:rPr b="0" lang="da-DK" sz="1200" spc="-1" strike="noStrike">
                <a:latin typeface="Arial"/>
              </a:rPr>
              <a:t>Why synthetic fertilizers?</a:t>
            </a:r>
            <a:endParaRPr b="0" lang="da-DK" sz="1200" spc="-1" strike="noStrike">
              <a:latin typeface="Arial"/>
            </a:endParaRPr>
          </a:p>
          <a:p>
            <a:pPr marL="216000" indent="-215640">
              <a:lnSpc>
                <a:spcPct val="100000"/>
              </a:lnSpc>
            </a:pPr>
            <a:r>
              <a:rPr b="0" lang="da-DK" sz="1200" spc="-1" strike="noStrike">
                <a:latin typeface="Arial"/>
              </a:rPr>
              <a:t>The big fertilizer companies, e.g. Yara, Mosaic and PotashCrops, are pretty much the oil companies of the food system. The production of fertilizer is an highly energy intensive process using enormous amounts of fossil gas. The production and usage of synthetic fertilizers alone is estimated to be responsible for up to 10% of global GHG emissions when the reliance on fracked natural gas for fertilizer production and the related destruction of soil due to fertilizser use is taken into account. The big fertilizer companies do their best to make us believe that chemical fertilizers are needed in order to feed the world, when in fact farmers can stop applying chemical fertilisers without reducing yields by adopting agro-ecological practices. To secure and expand their markets, the fertilizer companies need the industrial agriculture system to expand to all parts of the world, and they need all of us to believe, that they are part of the solution for creating sustainable agriculture. We need to take action to expose their devastating practices, and to create space for real solutions to the climate crisis.</a:t>
            </a:r>
            <a:endParaRPr b="0" lang="da-DK" sz="12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4278960" y="10157400"/>
            <a:ext cx="3280320" cy="533880"/>
          </a:xfrm>
          <a:prstGeom prst="rect">
            <a:avLst/>
          </a:prstGeom>
          <a:noFill/>
          <a:ln>
            <a:noFill/>
          </a:ln>
        </p:spPr>
        <p:style>
          <a:lnRef idx="0"/>
          <a:fillRef idx="0"/>
          <a:effectRef idx="0"/>
          <a:fontRef idx="minor"/>
        </p:style>
      </p:sp>
      <p:sp>
        <p:nvSpPr>
          <p:cNvPr id="191" name="CustomShape 2"/>
          <p:cNvSpPr/>
          <p:nvPr/>
        </p:nvSpPr>
        <p:spPr>
          <a:xfrm>
            <a:off x="4278960" y="10157400"/>
            <a:ext cx="3280320" cy="533880"/>
          </a:xfrm>
          <a:prstGeom prst="rect">
            <a:avLst/>
          </a:prstGeom>
          <a:noFill/>
          <a:ln>
            <a:noFill/>
          </a:ln>
        </p:spPr>
        <p:style>
          <a:lnRef idx="0"/>
          <a:fillRef idx="0"/>
          <a:effectRef idx="0"/>
          <a:fontRef idx="minor"/>
        </p:style>
      </p:sp>
      <p:sp>
        <p:nvSpPr>
          <p:cNvPr id="192" name="PlaceHolder 3"/>
          <p:cNvSpPr>
            <a:spLocks noGrp="1"/>
          </p:cNvSpPr>
          <p:nvPr>
            <p:ph type="sldImg"/>
          </p:nvPr>
        </p:nvSpPr>
        <p:spPr>
          <a:xfrm>
            <a:off x="1106640" y="812880"/>
            <a:ext cx="5344920" cy="4008240"/>
          </a:xfrm>
          <a:prstGeom prst="rect">
            <a:avLst/>
          </a:prstGeom>
        </p:spPr>
      </p:sp>
      <p:sp>
        <p:nvSpPr>
          <p:cNvPr id="193" name="PlaceHolder 4"/>
          <p:cNvSpPr>
            <a:spLocks noGrp="1"/>
          </p:cNvSpPr>
          <p:nvPr>
            <p:ph type="body"/>
          </p:nvPr>
        </p:nvSpPr>
        <p:spPr>
          <a:xfrm>
            <a:off x="756000" y="5078520"/>
            <a:ext cx="6047280" cy="4810680"/>
          </a:xfrm>
          <a:prstGeom prst="rect">
            <a:avLst/>
          </a:prstGeom>
        </p:spPr>
        <p:txBody>
          <a:bodyPr lIns="0" rIns="0" tIns="0" bIns="0"/>
          <a:p>
            <a:pPr marL="216000" indent="-215640">
              <a:lnSpc>
                <a:spcPct val="100000"/>
              </a:lnSpc>
            </a:pPr>
            <a:r>
              <a:rPr b="0" lang="da-DK" sz="2000" spc="-1" strike="noStrike">
                <a:solidFill>
                  <a:srgbClr val="000000"/>
                </a:solidFill>
                <a:latin typeface="Arial"/>
                <a:ea typeface="Microsoft YaHei"/>
              </a:rPr>
              <a:t>Sources:</a:t>
            </a:r>
            <a:endParaRPr b="0" lang="da-DK" sz="2000" spc="-1" strike="noStrike">
              <a:latin typeface="Arial"/>
            </a:endParaRPr>
          </a:p>
          <a:p>
            <a:pPr marL="216000" indent="-215640">
              <a:lnSpc>
                <a:spcPct val="100000"/>
              </a:lnSpc>
            </a:pPr>
            <a:r>
              <a:rPr b="0" lang="da-DK" sz="2000" spc="-1" strike="noStrike" u="sng">
                <a:solidFill>
                  <a:srgbClr val="000000"/>
                </a:solidFill>
                <a:uFillTx/>
                <a:latin typeface="Arial"/>
                <a:ea typeface="Microsoft YaHei"/>
                <a:hlinkClick r:id="rId1"/>
              </a:rPr>
              <a:t>https://www.yara.com/this-is-yara/yara-at-a-glance/</a:t>
            </a:r>
            <a:endParaRPr b="0" lang="da-DK" sz="2000" spc="-1" strike="noStrike">
              <a:latin typeface="Arial"/>
            </a:endParaRPr>
          </a:p>
          <a:p>
            <a:pPr marL="216000" indent="-215640">
              <a:lnSpc>
                <a:spcPct val="100000"/>
              </a:lnSpc>
            </a:pPr>
            <a:r>
              <a:rPr b="0" lang="da-DK" sz="2000" spc="-1" strike="noStrike" u="sng">
                <a:solidFill>
                  <a:srgbClr val="000000"/>
                </a:solidFill>
                <a:uFillTx/>
                <a:latin typeface="Arial"/>
                <a:ea typeface="Microsoft YaHei"/>
                <a:hlinkClick r:id="rId2"/>
              </a:rPr>
              <a:t>https://www.yara.com/siteassets/investors/057-reports-and-presentations/annual-reports/2017/yara-international-key-figures-2017-web.pdf/</a:t>
            </a:r>
            <a:endParaRPr b="0" lang="da-DK" sz="2000" spc="-1" strike="noStrike">
              <a:latin typeface="Arial"/>
            </a:endParaRPr>
          </a:p>
          <a:p>
            <a:pPr marL="216000" indent="-215640">
              <a:lnSpc>
                <a:spcPct val="100000"/>
              </a:lnSpc>
            </a:pPr>
            <a:r>
              <a:rPr b="0" lang="da-DK" sz="2000" spc="-1" strike="noStrike" u="sng">
                <a:solidFill>
                  <a:srgbClr val="000000"/>
                </a:solidFill>
                <a:uFillTx/>
                <a:latin typeface="Arial"/>
                <a:ea typeface="Microsoft YaHei"/>
                <a:hlinkClick r:id="rId3"/>
              </a:rPr>
              <a:t>https://en.wikipedia.org/wiki/Yara_International</a:t>
            </a:r>
            <a:endParaRPr b="0" lang="da-DK" sz="2000" spc="-1" strike="noStrike">
              <a:latin typeface="Arial"/>
            </a:endParaRPr>
          </a:p>
          <a:p>
            <a:pPr marL="216000" indent="-215640">
              <a:lnSpc>
                <a:spcPct val="100000"/>
              </a:lnSpc>
            </a:pPr>
            <a:endParaRPr b="0" lang="da-DK"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CustomShape 1"/>
          <p:cNvSpPr/>
          <p:nvPr/>
        </p:nvSpPr>
        <p:spPr>
          <a:xfrm>
            <a:off x="4278960" y="10157400"/>
            <a:ext cx="3280320" cy="533880"/>
          </a:xfrm>
          <a:prstGeom prst="rect">
            <a:avLst/>
          </a:prstGeom>
          <a:noFill/>
          <a:ln>
            <a:noFill/>
          </a:ln>
        </p:spPr>
        <p:style>
          <a:lnRef idx="0"/>
          <a:fillRef idx="0"/>
          <a:effectRef idx="0"/>
          <a:fontRef idx="minor"/>
        </p:style>
      </p:sp>
      <p:sp>
        <p:nvSpPr>
          <p:cNvPr id="195" name="CustomShape 2"/>
          <p:cNvSpPr/>
          <p:nvPr/>
        </p:nvSpPr>
        <p:spPr>
          <a:xfrm>
            <a:off x="4278960" y="10157400"/>
            <a:ext cx="3280320" cy="533880"/>
          </a:xfrm>
          <a:prstGeom prst="rect">
            <a:avLst/>
          </a:prstGeom>
          <a:noFill/>
          <a:ln>
            <a:noFill/>
          </a:ln>
        </p:spPr>
        <p:style>
          <a:lnRef idx="0"/>
          <a:fillRef idx="0"/>
          <a:effectRef idx="0"/>
          <a:fontRef idx="minor"/>
        </p:style>
      </p:sp>
      <p:sp>
        <p:nvSpPr>
          <p:cNvPr id="196" name="PlaceHolder 3"/>
          <p:cNvSpPr>
            <a:spLocks noGrp="1"/>
          </p:cNvSpPr>
          <p:nvPr>
            <p:ph type="sldImg"/>
          </p:nvPr>
        </p:nvSpPr>
        <p:spPr>
          <a:xfrm>
            <a:off x="1106640" y="812880"/>
            <a:ext cx="5344920" cy="4008240"/>
          </a:xfrm>
          <a:prstGeom prst="rect">
            <a:avLst/>
          </a:prstGeom>
        </p:spPr>
      </p:sp>
      <p:sp>
        <p:nvSpPr>
          <p:cNvPr id="197" name="PlaceHolder 4"/>
          <p:cNvSpPr>
            <a:spLocks noGrp="1"/>
          </p:cNvSpPr>
          <p:nvPr>
            <p:ph type="body"/>
          </p:nvPr>
        </p:nvSpPr>
        <p:spPr>
          <a:xfrm>
            <a:off x="756000" y="5078520"/>
            <a:ext cx="6047280" cy="4810680"/>
          </a:xfrm>
          <a:prstGeom prst="rect">
            <a:avLst/>
          </a:prstGeom>
        </p:spPr>
        <p:txBody>
          <a:bodyPr lIns="0" rIns="0" tIns="0" bIns="0"/>
          <a:p>
            <a:pPr marL="216000" indent="-215640">
              <a:lnSpc>
                <a:spcPct val="100000"/>
              </a:lnSpc>
              <a:spcAft>
                <a:spcPts val="1414"/>
              </a:spcAft>
            </a:pPr>
            <a:r>
              <a:rPr b="1" lang="da-DK" sz="3200" spc="-1" strike="noStrike">
                <a:solidFill>
                  <a:srgbClr val="000000"/>
                </a:solidFill>
                <a:latin typeface="Arial"/>
                <a:ea typeface="Microsoft YaHei"/>
              </a:rPr>
              <a:t>Activities so far</a:t>
            </a:r>
            <a:endParaRPr b="0" lang="da-DK" sz="3200" spc="-1" strike="noStrike">
              <a:latin typeface="Arial"/>
            </a:endParaRPr>
          </a:p>
          <a:p>
            <a:pPr marL="216000" indent="-215640">
              <a:lnSpc>
                <a:spcPct val="100000"/>
              </a:lnSpc>
            </a:pPr>
            <a:r>
              <a:rPr b="0" lang="da-DK" sz="3200" spc="-1" strike="noStrike">
                <a:solidFill>
                  <a:srgbClr val="000000"/>
                </a:solidFill>
                <a:latin typeface="Arial"/>
                <a:ea typeface="Microsoft YaHei"/>
              </a:rPr>
              <a:t>Flyers + booklet</a:t>
            </a:r>
            <a:endParaRPr b="0" lang="da-DK" sz="3200" spc="-1" strike="noStrike">
              <a:latin typeface="Arial"/>
            </a:endParaRPr>
          </a:p>
          <a:p>
            <a:pPr marL="216000" indent="-215640">
              <a:lnSpc>
                <a:spcPct val="100000"/>
              </a:lnSpc>
              <a:spcAft>
                <a:spcPts val="1414"/>
              </a:spcAft>
            </a:pPr>
            <a:r>
              <a:rPr b="0" lang="da-DK" sz="3200" spc="-1" strike="noStrike">
                <a:solidFill>
                  <a:srgbClr val="000000"/>
                </a:solidFill>
                <a:latin typeface="Arial"/>
                <a:ea typeface="Microsoft YaHei"/>
              </a:rPr>
              <a:t>Action at a YARA packing and storage facility in Denmark</a:t>
            </a:r>
            <a:endParaRPr b="0" lang="da-DK" sz="3200" spc="-1" strike="noStrike">
              <a:latin typeface="Arial"/>
            </a:endParaRPr>
          </a:p>
          <a:p>
            <a:pPr marL="216000" indent="-215640">
              <a:lnSpc>
                <a:spcPct val="100000"/>
              </a:lnSpc>
              <a:spcAft>
                <a:spcPts val="1414"/>
              </a:spcAft>
            </a:pPr>
            <a:r>
              <a:rPr b="0" lang="da-DK" sz="3200" spc="-1" strike="noStrike">
                <a:solidFill>
                  <a:srgbClr val="000000"/>
                </a:solidFill>
                <a:latin typeface="Arial"/>
                <a:ea typeface="Microsoft YaHei"/>
              </a:rPr>
              <a:t>Mobilization</a:t>
            </a:r>
            <a:endParaRPr b="0" lang="da-DK" sz="32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4278960" y="10157400"/>
            <a:ext cx="3280320" cy="533880"/>
          </a:xfrm>
          <a:prstGeom prst="rect">
            <a:avLst/>
          </a:prstGeom>
          <a:noFill/>
          <a:ln>
            <a:noFill/>
          </a:ln>
        </p:spPr>
        <p:style>
          <a:lnRef idx="0"/>
          <a:fillRef idx="0"/>
          <a:effectRef idx="0"/>
          <a:fontRef idx="minor"/>
        </p:style>
      </p:sp>
      <p:sp>
        <p:nvSpPr>
          <p:cNvPr id="199" name="CustomShape 2"/>
          <p:cNvSpPr/>
          <p:nvPr/>
        </p:nvSpPr>
        <p:spPr>
          <a:xfrm>
            <a:off x="4278960" y="10157400"/>
            <a:ext cx="3280320" cy="533880"/>
          </a:xfrm>
          <a:prstGeom prst="rect">
            <a:avLst/>
          </a:prstGeom>
          <a:noFill/>
          <a:ln>
            <a:noFill/>
          </a:ln>
        </p:spPr>
        <p:style>
          <a:lnRef idx="0"/>
          <a:fillRef idx="0"/>
          <a:effectRef idx="0"/>
          <a:fontRef idx="minor"/>
        </p:style>
      </p:sp>
      <p:sp>
        <p:nvSpPr>
          <p:cNvPr id="200" name="PlaceHolder 3"/>
          <p:cNvSpPr>
            <a:spLocks noGrp="1"/>
          </p:cNvSpPr>
          <p:nvPr>
            <p:ph type="sldImg"/>
          </p:nvPr>
        </p:nvSpPr>
        <p:spPr>
          <a:xfrm>
            <a:off x="1106640" y="812880"/>
            <a:ext cx="5344920" cy="4008240"/>
          </a:xfrm>
          <a:prstGeom prst="rect">
            <a:avLst/>
          </a:prstGeom>
        </p:spPr>
      </p:sp>
      <p:sp>
        <p:nvSpPr>
          <p:cNvPr id="201" name="PlaceHolder 4"/>
          <p:cNvSpPr>
            <a:spLocks noGrp="1"/>
          </p:cNvSpPr>
          <p:nvPr>
            <p:ph type="body"/>
          </p:nvPr>
        </p:nvSpPr>
        <p:spPr>
          <a:xfrm>
            <a:off x="756000" y="5078520"/>
            <a:ext cx="6047280" cy="4810680"/>
          </a:xfrm>
          <a:prstGeom prst="rect">
            <a:avLst/>
          </a:prstGeom>
        </p:spPr>
        <p:txBody>
          <a:bodyPr lIns="0" rIns="0" tIns="0" bIns="0"/>
          <a:p>
            <a:endParaRPr b="0" lang="da-DK"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ustomShape 1"/>
          <p:cNvSpPr/>
          <p:nvPr/>
        </p:nvSpPr>
        <p:spPr>
          <a:xfrm>
            <a:off x="4278960" y="10157400"/>
            <a:ext cx="3280320" cy="533880"/>
          </a:xfrm>
          <a:prstGeom prst="rect">
            <a:avLst/>
          </a:prstGeom>
          <a:noFill/>
          <a:ln>
            <a:noFill/>
          </a:ln>
        </p:spPr>
        <p:style>
          <a:lnRef idx="0"/>
          <a:fillRef idx="0"/>
          <a:effectRef idx="0"/>
          <a:fontRef idx="minor"/>
        </p:style>
      </p:sp>
      <p:sp>
        <p:nvSpPr>
          <p:cNvPr id="203" name="CustomShape 2"/>
          <p:cNvSpPr/>
          <p:nvPr/>
        </p:nvSpPr>
        <p:spPr>
          <a:xfrm>
            <a:off x="4278960" y="10157400"/>
            <a:ext cx="3280320" cy="533880"/>
          </a:xfrm>
          <a:prstGeom prst="rect">
            <a:avLst/>
          </a:prstGeom>
          <a:noFill/>
          <a:ln>
            <a:noFill/>
          </a:ln>
        </p:spPr>
        <p:style>
          <a:lnRef idx="0"/>
          <a:fillRef idx="0"/>
          <a:effectRef idx="0"/>
          <a:fontRef idx="minor"/>
        </p:style>
      </p:sp>
      <p:sp>
        <p:nvSpPr>
          <p:cNvPr id="204" name="PlaceHolder 3"/>
          <p:cNvSpPr>
            <a:spLocks noGrp="1"/>
          </p:cNvSpPr>
          <p:nvPr>
            <p:ph type="sldImg"/>
          </p:nvPr>
        </p:nvSpPr>
        <p:spPr>
          <a:xfrm>
            <a:off x="1106640" y="812880"/>
            <a:ext cx="5344920" cy="4008240"/>
          </a:xfrm>
          <a:prstGeom prst="rect">
            <a:avLst/>
          </a:prstGeom>
        </p:spPr>
      </p:sp>
      <p:sp>
        <p:nvSpPr>
          <p:cNvPr id="205" name="PlaceHolder 4"/>
          <p:cNvSpPr>
            <a:spLocks noGrp="1"/>
          </p:cNvSpPr>
          <p:nvPr>
            <p:ph type="body"/>
          </p:nvPr>
        </p:nvSpPr>
        <p:spPr>
          <a:xfrm>
            <a:off x="756000" y="5078520"/>
            <a:ext cx="6047280" cy="4810680"/>
          </a:xfrm>
          <a:prstGeom prst="rect">
            <a:avLst/>
          </a:prstGeom>
        </p:spPr>
        <p:txBody>
          <a:bodyPr lIns="0" rIns="0" tIns="0" bIns="0"/>
          <a:p>
            <a:endParaRPr b="0" lang="da-DK"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4278960" y="10157400"/>
            <a:ext cx="3280320" cy="533880"/>
          </a:xfrm>
          <a:prstGeom prst="rect">
            <a:avLst/>
          </a:prstGeom>
          <a:noFill/>
          <a:ln>
            <a:noFill/>
          </a:ln>
        </p:spPr>
        <p:style>
          <a:lnRef idx="0"/>
          <a:fillRef idx="0"/>
          <a:effectRef idx="0"/>
          <a:fontRef idx="minor"/>
        </p:style>
      </p:sp>
      <p:sp>
        <p:nvSpPr>
          <p:cNvPr id="207" name="CustomShape 2"/>
          <p:cNvSpPr/>
          <p:nvPr/>
        </p:nvSpPr>
        <p:spPr>
          <a:xfrm>
            <a:off x="4278960" y="10157400"/>
            <a:ext cx="3280320" cy="533880"/>
          </a:xfrm>
          <a:prstGeom prst="rect">
            <a:avLst/>
          </a:prstGeom>
          <a:noFill/>
          <a:ln>
            <a:noFill/>
          </a:ln>
        </p:spPr>
        <p:style>
          <a:lnRef idx="0"/>
          <a:fillRef idx="0"/>
          <a:effectRef idx="0"/>
          <a:fontRef idx="minor"/>
        </p:style>
      </p:sp>
      <p:sp>
        <p:nvSpPr>
          <p:cNvPr id="208" name="PlaceHolder 3"/>
          <p:cNvSpPr>
            <a:spLocks noGrp="1"/>
          </p:cNvSpPr>
          <p:nvPr>
            <p:ph type="sldImg"/>
          </p:nvPr>
        </p:nvSpPr>
        <p:spPr>
          <a:xfrm>
            <a:off x="1106640" y="812880"/>
            <a:ext cx="5344920" cy="4008240"/>
          </a:xfrm>
          <a:prstGeom prst="rect">
            <a:avLst/>
          </a:prstGeom>
        </p:spPr>
      </p:sp>
      <p:sp>
        <p:nvSpPr>
          <p:cNvPr id="209" name="PlaceHolder 4"/>
          <p:cNvSpPr>
            <a:spLocks noGrp="1"/>
          </p:cNvSpPr>
          <p:nvPr>
            <p:ph type="body"/>
          </p:nvPr>
        </p:nvSpPr>
        <p:spPr>
          <a:xfrm>
            <a:off x="756000" y="5078520"/>
            <a:ext cx="6047280" cy="4810680"/>
          </a:xfrm>
          <a:prstGeom prst="rect">
            <a:avLst/>
          </a:prstGeom>
        </p:spPr>
        <p:txBody>
          <a:bodyPr lIns="0" rIns="0" tIns="0" bIns="0"/>
          <a:p>
            <a:pPr marL="216000" indent="-215640">
              <a:lnSpc>
                <a:spcPct val="100000"/>
              </a:lnSpc>
              <a:spcAft>
                <a:spcPts val="1414"/>
              </a:spcAft>
            </a:pPr>
            <a:r>
              <a:rPr b="0" lang="da-DK" sz="2000" spc="-1" strike="noStrike">
                <a:solidFill>
                  <a:srgbClr val="000000"/>
                </a:solidFill>
                <a:latin typeface="Arial"/>
                <a:ea typeface="Microsoft YaHei"/>
              </a:rPr>
              <a:t>Global Alliance for Climate Smart Agriculture (GACSA)</a:t>
            </a:r>
            <a:endParaRPr b="0" lang="da-DK" sz="2000" spc="-1" strike="noStrike">
              <a:latin typeface="Arial"/>
            </a:endParaRPr>
          </a:p>
          <a:p>
            <a:pPr marL="216000" indent="-215640">
              <a:lnSpc>
                <a:spcPct val="100000"/>
              </a:lnSpc>
              <a:spcAft>
                <a:spcPts val="1414"/>
              </a:spcAft>
            </a:pPr>
            <a:r>
              <a:rPr b="0" lang="da-DK" sz="2000" spc="-1" strike="noStrike">
                <a:solidFill>
                  <a:srgbClr val="000000"/>
                </a:solidFill>
                <a:latin typeface="Arial"/>
                <a:ea typeface="Microsoft YaHei"/>
              </a:rPr>
              <a:t>Lobby for Climate Smart Agriculture (CSA) and so-called green revolutions</a:t>
            </a:r>
            <a:endParaRPr b="0" lang="da-DK" sz="2000" spc="-1" strike="noStrike">
              <a:latin typeface="Arial"/>
            </a:endParaRPr>
          </a:p>
          <a:p>
            <a:pPr marL="216000" indent="-215640">
              <a:lnSpc>
                <a:spcPct val="100000"/>
              </a:lnSpc>
              <a:spcAft>
                <a:spcPts val="1414"/>
              </a:spcAft>
            </a:pPr>
            <a:r>
              <a:rPr b="0" lang="da-DK" sz="2000" spc="-1" strike="noStrike">
                <a:solidFill>
                  <a:srgbClr val="000000"/>
                </a:solidFill>
                <a:latin typeface="Arial"/>
                <a:ea typeface="Microsoft YaHei"/>
              </a:rPr>
              <a:t>Sustainable intensifacion</a:t>
            </a:r>
            <a:endParaRPr b="0" lang="da-DK" sz="2000" spc="-1" strike="noStrike">
              <a:latin typeface="Arial"/>
            </a:endParaRPr>
          </a:p>
          <a:p>
            <a:pPr marL="216000" indent="-215640">
              <a:lnSpc>
                <a:spcPct val="100000"/>
              </a:lnSpc>
              <a:spcAft>
                <a:spcPts val="1414"/>
              </a:spcAft>
            </a:pPr>
            <a:r>
              <a:rPr b="0" lang="da-DK" sz="2000" spc="-1" strike="noStrike">
                <a:solidFill>
                  <a:srgbClr val="000000"/>
                </a:solidFill>
                <a:latin typeface="Arial"/>
                <a:ea typeface="Microsoft YaHei"/>
              </a:rPr>
              <a:t>Climate compatible agricultural growth   </a:t>
            </a:r>
            <a:endParaRPr b="0" lang="da-DK"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CustomShape 1"/>
          <p:cNvSpPr/>
          <p:nvPr/>
        </p:nvSpPr>
        <p:spPr>
          <a:xfrm>
            <a:off x="4278960" y="10157400"/>
            <a:ext cx="3280320" cy="533880"/>
          </a:xfrm>
          <a:prstGeom prst="rect">
            <a:avLst/>
          </a:prstGeom>
          <a:noFill/>
          <a:ln>
            <a:noFill/>
          </a:ln>
        </p:spPr>
        <p:style>
          <a:lnRef idx="0"/>
          <a:fillRef idx="0"/>
          <a:effectRef idx="0"/>
          <a:fontRef idx="minor"/>
        </p:style>
      </p:sp>
      <p:sp>
        <p:nvSpPr>
          <p:cNvPr id="211" name="CustomShape 2"/>
          <p:cNvSpPr/>
          <p:nvPr/>
        </p:nvSpPr>
        <p:spPr>
          <a:xfrm>
            <a:off x="4278960" y="10157400"/>
            <a:ext cx="3280320" cy="533880"/>
          </a:xfrm>
          <a:prstGeom prst="rect">
            <a:avLst/>
          </a:prstGeom>
          <a:noFill/>
          <a:ln>
            <a:noFill/>
          </a:ln>
        </p:spPr>
        <p:style>
          <a:lnRef idx="0"/>
          <a:fillRef idx="0"/>
          <a:effectRef idx="0"/>
          <a:fontRef idx="minor"/>
        </p:style>
      </p:sp>
      <p:sp>
        <p:nvSpPr>
          <p:cNvPr id="212" name="PlaceHolder 3"/>
          <p:cNvSpPr>
            <a:spLocks noGrp="1"/>
          </p:cNvSpPr>
          <p:nvPr>
            <p:ph type="sldImg"/>
          </p:nvPr>
        </p:nvSpPr>
        <p:spPr>
          <a:xfrm>
            <a:off x="1106640" y="812880"/>
            <a:ext cx="5344920" cy="4008240"/>
          </a:xfrm>
          <a:prstGeom prst="rect">
            <a:avLst/>
          </a:prstGeom>
        </p:spPr>
      </p:sp>
      <p:sp>
        <p:nvSpPr>
          <p:cNvPr id="213" name="PlaceHolder 4"/>
          <p:cNvSpPr>
            <a:spLocks noGrp="1"/>
          </p:cNvSpPr>
          <p:nvPr>
            <p:ph type="body"/>
          </p:nvPr>
        </p:nvSpPr>
        <p:spPr>
          <a:xfrm>
            <a:off x="756000" y="5078520"/>
            <a:ext cx="6047280" cy="4810680"/>
          </a:xfrm>
          <a:prstGeom prst="rect">
            <a:avLst/>
          </a:prstGeom>
        </p:spPr>
        <p:txBody>
          <a:bodyPr lIns="0" rIns="0" tIns="0" bIns="0"/>
          <a:p>
            <a:pPr marL="216000" indent="-215640">
              <a:lnSpc>
                <a:spcPct val="100000"/>
              </a:lnSpc>
              <a:spcAft>
                <a:spcPts val="1414"/>
              </a:spcAft>
            </a:pPr>
            <a:r>
              <a:rPr b="0" lang="da-DK" sz="2000" spc="-1" strike="noStrike">
                <a:solidFill>
                  <a:srgbClr val="000000"/>
                </a:solidFill>
                <a:latin typeface="Arial"/>
                <a:ea typeface="Microsoft YaHei"/>
              </a:rPr>
              <a:t>Direct action</a:t>
            </a:r>
            <a:endParaRPr b="0" lang="da-DK" sz="2000" spc="-1" strike="noStrike">
              <a:latin typeface="Arial"/>
            </a:endParaRPr>
          </a:p>
          <a:p>
            <a:pPr marL="216000" indent="-215640">
              <a:lnSpc>
                <a:spcPct val="100000"/>
              </a:lnSpc>
              <a:spcAft>
                <a:spcPts val="1414"/>
              </a:spcAft>
            </a:pPr>
            <a:r>
              <a:rPr b="0" lang="da-DK" sz="2000" spc="-1" strike="noStrike">
                <a:solidFill>
                  <a:srgbClr val="000000"/>
                </a:solidFill>
                <a:latin typeface="Arial"/>
                <a:ea typeface="Microsoft YaHei"/>
              </a:rPr>
              <a:t>Affinity group based</a:t>
            </a:r>
            <a:endParaRPr b="0" lang="da-DK" sz="2000" spc="-1" strike="noStrike">
              <a:latin typeface="Arial"/>
            </a:endParaRPr>
          </a:p>
          <a:p>
            <a:pPr marL="216000" indent="-215640">
              <a:lnSpc>
                <a:spcPct val="100000"/>
              </a:lnSpc>
              <a:spcAft>
                <a:spcPts val="1414"/>
              </a:spcAft>
            </a:pPr>
            <a:r>
              <a:rPr b="0" lang="da-DK" sz="2000" spc="-1" strike="noStrike">
                <a:solidFill>
                  <a:srgbClr val="000000"/>
                </a:solidFill>
                <a:latin typeface="Arial"/>
                <a:ea typeface="Microsoft YaHei"/>
              </a:rPr>
              <a:t>Queer feminist foundation</a:t>
            </a:r>
            <a:endParaRPr b="0" lang="da-DK" sz="2000" spc="-1" strike="noStrike">
              <a:latin typeface="Arial"/>
            </a:endParaRPr>
          </a:p>
          <a:p>
            <a:pPr marL="216000" indent="-215640">
              <a:lnSpc>
                <a:spcPct val="100000"/>
              </a:lnSpc>
              <a:spcAft>
                <a:spcPts val="1414"/>
              </a:spcAft>
            </a:pPr>
            <a:r>
              <a:rPr b="0" lang="da-DK" sz="2000" spc="-1" strike="noStrike">
                <a:solidFill>
                  <a:srgbClr val="000000"/>
                </a:solidFill>
                <a:latin typeface="Arial"/>
                <a:ea typeface="Microsoft YaHei"/>
              </a:rPr>
              <a:t>Connecting struggles throughout the climate justice movement</a:t>
            </a:r>
            <a:endParaRPr b="0" lang="da-DK" sz="2000" spc="-1" strike="noStrike">
              <a:latin typeface="Arial"/>
            </a:endParaRPr>
          </a:p>
          <a:p>
            <a:pPr marL="216000" indent="-215640">
              <a:lnSpc>
                <a:spcPct val="100000"/>
              </a:lnSpc>
              <a:spcAft>
                <a:spcPts val="1414"/>
              </a:spcAft>
            </a:pPr>
            <a:r>
              <a:rPr b="0" lang="da-DK" sz="2000" spc="-1" strike="noStrike">
                <a:solidFill>
                  <a:srgbClr val="000000"/>
                </a:solidFill>
                <a:latin typeface="Arial"/>
                <a:ea typeface="Microsoft YaHei"/>
              </a:rPr>
              <a:t>Freethesoil.org</a:t>
            </a:r>
            <a:endParaRPr b="0" lang="da-DK" sz="20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CustomShape 1"/>
          <p:cNvSpPr/>
          <p:nvPr/>
        </p:nvSpPr>
        <p:spPr>
          <a:xfrm>
            <a:off x="4278960" y="10157400"/>
            <a:ext cx="3280320" cy="533880"/>
          </a:xfrm>
          <a:prstGeom prst="rect">
            <a:avLst/>
          </a:prstGeom>
          <a:noFill/>
          <a:ln>
            <a:noFill/>
          </a:ln>
        </p:spPr>
        <p:style>
          <a:lnRef idx="0"/>
          <a:fillRef idx="0"/>
          <a:effectRef idx="0"/>
          <a:fontRef idx="minor"/>
        </p:style>
      </p:sp>
      <p:sp>
        <p:nvSpPr>
          <p:cNvPr id="215" name="CustomShape 2"/>
          <p:cNvSpPr/>
          <p:nvPr/>
        </p:nvSpPr>
        <p:spPr>
          <a:xfrm>
            <a:off x="4278960" y="10157400"/>
            <a:ext cx="3280320" cy="533880"/>
          </a:xfrm>
          <a:prstGeom prst="rect">
            <a:avLst/>
          </a:prstGeom>
          <a:noFill/>
          <a:ln>
            <a:noFill/>
          </a:ln>
        </p:spPr>
        <p:style>
          <a:lnRef idx="0"/>
          <a:fillRef idx="0"/>
          <a:effectRef idx="0"/>
          <a:fontRef idx="minor"/>
        </p:style>
      </p:sp>
      <p:sp>
        <p:nvSpPr>
          <p:cNvPr id="216" name="PlaceHolder 3"/>
          <p:cNvSpPr>
            <a:spLocks noGrp="1"/>
          </p:cNvSpPr>
          <p:nvPr>
            <p:ph type="sldImg"/>
          </p:nvPr>
        </p:nvSpPr>
        <p:spPr>
          <a:xfrm>
            <a:off x="1106640" y="812880"/>
            <a:ext cx="5344920" cy="4008240"/>
          </a:xfrm>
          <a:prstGeom prst="rect">
            <a:avLst/>
          </a:prstGeom>
        </p:spPr>
      </p:sp>
      <p:sp>
        <p:nvSpPr>
          <p:cNvPr id="217" name="PlaceHolder 4"/>
          <p:cNvSpPr>
            <a:spLocks noGrp="1"/>
          </p:cNvSpPr>
          <p:nvPr>
            <p:ph type="body"/>
          </p:nvPr>
        </p:nvSpPr>
        <p:spPr>
          <a:xfrm>
            <a:off x="756000" y="5078520"/>
            <a:ext cx="6047280" cy="4810680"/>
          </a:xfrm>
          <a:prstGeom prst="rect">
            <a:avLst/>
          </a:prstGeom>
        </p:spPr>
        <p:txBody>
          <a:bodyPr lIns="0" rIns="0" tIns="0" bIns="0"/>
          <a:p>
            <a:endParaRPr b="0" lang="da-DK"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4278960" y="10157400"/>
            <a:ext cx="3280320" cy="533880"/>
          </a:xfrm>
          <a:prstGeom prst="rect">
            <a:avLst/>
          </a:prstGeom>
          <a:noFill/>
          <a:ln>
            <a:noFill/>
          </a:ln>
        </p:spPr>
        <p:style>
          <a:lnRef idx="0"/>
          <a:fillRef idx="0"/>
          <a:effectRef idx="0"/>
          <a:fontRef idx="minor"/>
        </p:style>
      </p:sp>
      <p:sp>
        <p:nvSpPr>
          <p:cNvPr id="125" name="CustomShape 2"/>
          <p:cNvSpPr/>
          <p:nvPr/>
        </p:nvSpPr>
        <p:spPr>
          <a:xfrm>
            <a:off x="4278960" y="10157400"/>
            <a:ext cx="3280320" cy="533880"/>
          </a:xfrm>
          <a:prstGeom prst="rect">
            <a:avLst/>
          </a:prstGeom>
          <a:noFill/>
          <a:ln>
            <a:noFill/>
          </a:ln>
        </p:spPr>
        <p:style>
          <a:lnRef idx="0"/>
          <a:fillRef idx="0"/>
          <a:effectRef idx="0"/>
          <a:fontRef idx="minor"/>
        </p:style>
      </p:sp>
      <p:sp>
        <p:nvSpPr>
          <p:cNvPr id="126" name="PlaceHolder 3"/>
          <p:cNvSpPr>
            <a:spLocks noGrp="1"/>
          </p:cNvSpPr>
          <p:nvPr>
            <p:ph type="sldImg"/>
          </p:nvPr>
        </p:nvSpPr>
        <p:spPr>
          <a:xfrm>
            <a:off x="1106640" y="812880"/>
            <a:ext cx="5344920" cy="4008240"/>
          </a:xfrm>
          <a:prstGeom prst="rect">
            <a:avLst/>
          </a:prstGeom>
        </p:spPr>
      </p:sp>
      <p:sp>
        <p:nvSpPr>
          <p:cNvPr id="127" name="PlaceHolder 4"/>
          <p:cNvSpPr>
            <a:spLocks noGrp="1"/>
          </p:cNvSpPr>
          <p:nvPr>
            <p:ph type="body"/>
          </p:nvPr>
        </p:nvSpPr>
        <p:spPr>
          <a:xfrm>
            <a:off x="756000" y="5078520"/>
            <a:ext cx="6047280" cy="4810680"/>
          </a:xfrm>
          <a:prstGeom prst="rect">
            <a:avLst/>
          </a:prstGeom>
        </p:spPr>
        <p:txBody>
          <a:bodyPr lIns="0" rIns="0" tIns="0" bIns="0"/>
          <a:p>
            <a:pPr marL="216000" indent="-216000">
              <a:lnSpc>
                <a:spcPct val="100000"/>
              </a:lnSpc>
            </a:pPr>
            <a:r>
              <a:rPr b="0" lang="da-DK" sz="2000" spc="-1" strike="noStrike">
                <a:latin typeface="Arial"/>
              </a:rPr>
              <a:t>The industrial agricultural system dispossesses small-scale farmers of their land and creates monocultural production on mega-plantations, producing crops for the global market, for bio-fuel, animal feed, and ingredients for processed foods. Industrial agriculture produces without concern for nature, biodiversity, or local food-security, and is one of the main causes of the climate crisis.</a:t>
            </a:r>
            <a:endParaRPr b="0" lang="da-DK" sz="2000" spc="-1" strike="noStrike">
              <a:latin typeface="Arial"/>
            </a:endParaRPr>
          </a:p>
          <a:p>
            <a:pPr marL="216000" indent="-216000">
              <a:lnSpc>
                <a:spcPct val="100000"/>
              </a:lnSpc>
            </a:pPr>
            <a:r>
              <a:rPr b="0" lang="da-DK" sz="2000" spc="-1" strike="noStrike">
                <a:latin typeface="Arial"/>
              </a:rPr>
              <a:t>It is estimated, that between 44% and 57% of the global greenhouse-gas (GHG) emissions originate from industrial agriculture. The production and use of synthetic fertilizer alone stands for 10% of global GHG emissions, if the industry’s use of gas and its dependence on fracking and land degradation is taken into account. Large fertile areas are destroyed in the search for scarce minerals and cheap gas.</a:t>
            </a:r>
            <a:endParaRPr b="0" lang="da-DK"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4278960" y="10157400"/>
            <a:ext cx="3280320" cy="533880"/>
          </a:xfrm>
          <a:prstGeom prst="rect">
            <a:avLst/>
          </a:prstGeom>
          <a:noFill/>
          <a:ln>
            <a:noFill/>
          </a:ln>
        </p:spPr>
        <p:style>
          <a:lnRef idx="0"/>
          <a:fillRef idx="0"/>
          <a:effectRef idx="0"/>
          <a:fontRef idx="minor"/>
        </p:style>
      </p:sp>
      <p:sp>
        <p:nvSpPr>
          <p:cNvPr id="129" name="CustomShape 2"/>
          <p:cNvSpPr/>
          <p:nvPr/>
        </p:nvSpPr>
        <p:spPr>
          <a:xfrm>
            <a:off x="4278960" y="10157400"/>
            <a:ext cx="3280320" cy="533880"/>
          </a:xfrm>
          <a:prstGeom prst="rect">
            <a:avLst/>
          </a:prstGeom>
          <a:noFill/>
          <a:ln>
            <a:noFill/>
          </a:ln>
        </p:spPr>
        <p:style>
          <a:lnRef idx="0"/>
          <a:fillRef idx="0"/>
          <a:effectRef idx="0"/>
          <a:fontRef idx="minor"/>
        </p:style>
      </p:sp>
      <p:sp>
        <p:nvSpPr>
          <p:cNvPr id="130" name="PlaceHolder 3"/>
          <p:cNvSpPr>
            <a:spLocks noGrp="1"/>
          </p:cNvSpPr>
          <p:nvPr>
            <p:ph type="sldImg"/>
          </p:nvPr>
        </p:nvSpPr>
        <p:spPr>
          <a:xfrm>
            <a:off x="1106640" y="812880"/>
            <a:ext cx="5344920" cy="4008240"/>
          </a:xfrm>
          <a:prstGeom prst="rect">
            <a:avLst/>
          </a:prstGeom>
        </p:spPr>
      </p:sp>
      <p:sp>
        <p:nvSpPr>
          <p:cNvPr id="131" name="PlaceHolder 4"/>
          <p:cNvSpPr>
            <a:spLocks noGrp="1"/>
          </p:cNvSpPr>
          <p:nvPr>
            <p:ph type="body"/>
          </p:nvPr>
        </p:nvSpPr>
        <p:spPr>
          <a:xfrm>
            <a:off x="756000" y="5078520"/>
            <a:ext cx="6047280" cy="4810680"/>
          </a:xfrm>
          <a:prstGeom prst="rect">
            <a:avLst/>
          </a:prstGeom>
        </p:spPr>
        <p:txBody>
          <a:bodyPr lIns="0" rIns="0" tIns="0" bIns="0"/>
          <a:p>
            <a:pPr marL="216000" indent="-216000">
              <a:lnSpc>
                <a:spcPct val="100000"/>
              </a:lnSpc>
            </a:pPr>
            <a:r>
              <a:rPr b="0" lang="da-DK" sz="1200" spc="-1" strike="noStrike">
                <a:solidFill>
                  <a:srgbClr val="000000"/>
                </a:solidFill>
                <a:latin typeface="Arial"/>
                <a:ea typeface="Microsoft YaHei"/>
              </a:rPr>
              <a:t>Agriculture as we know it today is a result of the capitalist development of industrial society. Especially in the time after the Second World War, the agricultural methods of the West have become increasingly industrialized.</a:t>
            </a:r>
            <a:endParaRPr b="0" lang="da-DK" sz="1200" spc="-1" strike="noStrike">
              <a:latin typeface="Arial"/>
            </a:endParaRPr>
          </a:p>
          <a:p>
            <a:pPr marL="216000" indent="-216000">
              <a:lnSpc>
                <a:spcPct val="100000"/>
              </a:lnSpc>
            </a:pPr>
            <a:endParaRPr b="0" lang="da-DK" sz="1200" spc="-1" strike="noStrike">
              <a:latin typeface="Arial"/>
            </a:endParaRPr>
          </a:p>
          <a:p>
            <a:pPr marL="216000" indent="-216000">
              <a:lnSpc>
                <a:spcPct val="100000"/>
              </a:lnSpc>
            </a:pPr>
            <a:r>
              <a:rPr b="0" lang="da-DK" sz="1200" spc="-1" strike="noStrike">
                <a:solidFill>
                  <a:srgbClr val="000000"/>
                </a:solidFill>
                <a:latin typeface="Arial"/>
                <a:ea typeface="Microsoft YaHei"/>
              </a:rPr>
              <a:t>Industrial agriculture is characterized by:</a:t>
            </a:r>
            <a:endParaRPr b="0" lang="da-DK" sz="1200" spc="-1" strike="noStrike">
              <a:latin typeface="Arial"/>
            </a:endParaRPr>
          </a:p>
          <a:p>
            <a:pPr marL="216000" indent="-216000">
              <a:lnSpc>
                <a:spcPct val="100000"/>
              </a:lnSpc>
            </a:pPr>
            <a:endParaRPr b="0" lang="da-DK" sz="1200" spc="-1" strike="noStrike">
              <a:latin typeface="Arial"/>
            </a:endParaRPr>
          </a:p>
          <a:p>
            <a:pPr marL="216000" indent="-216000">
              <a:lnSpc>
                <a:spcPct val="100000"/>
              </a:lnSpc>
            </a:pPr>
            <a:r>
              <a:rPr b="0" lang="da-DK" sz="1200" spc="-1" strike="noStrike">
                <a:solidFill>
                  <a:srgbClr val="000000"/>
                </a:solidFill>
                <a:latin typeface="Arial"/>
                <a:ea typeface="Microsoft YaHei"/>
              </a:rPr>
              <a:t>	</a:t>
            </a:r>
            <a:r>
              <a:rPr b="0" lang="da-DK" sz="1200" spc="-1" strike="noStrike">
                <a:solidFill>
                  <a:srgbClr val="000000"/>
                </a:solidFill>
                <a:latin typeface="Arial"/>
                <a:ea typeface="Microsoft YaHei"/>
              </a:rPr>
              <a:t>Specialization:</a:t>
            </a:r>
            <a:endParaRPr b="0" lang="da-DK" sz="1200" spc="-1" strike="noStrike">
              <a:latin typeface="Arial"/>
            </a:endParaRPr>
          </a:p>
          <a:p>
            <a:pPr marL="216000" indent="-216000">
              <a:lnSpc>
                <a:spcPct val="100000"/>
              </a:lnSpc>
            </a:pPr>
            <a:r>
              <a:rPr b="0" lang="da-DK" sz="1200" spc="-1" strike="noStrike">
                <a:solidFill>
                  <a:srgbClr val="000000"/>
                </a:solidFill>
                <a:latin typeface="Arial"/>
                <a:ea typeface="Microsoft YaHei"/>
              </a:rPr>
              <a:t>Industrial agriculture is typically specialized towards one product, for instance dairy- or wheat-production.</a:t>
            </a:r>
            <a:endParaRPr b="0" lang="da-DK" sz="1200" spc="-1" strike="noStrike">
              <a:latin typeface="Arial"/>
            </a:endParaRPr>
          </a:p>
          <a:p>
            <a:pPr marL="216000" indent="-216000">
              <a:lnSpc>
                <a:spcPct val="100000"/>
              </a:lnSpc>
            </a:pPr>
            <a:endParaRPr b="0" lang="da-DK" sz="1200" spc="-1" strike="noStrike">
              <a:latin typeface="Arial"/>
            </a:endParaRPr>
          </a:p>
          <a:p>
            <a:pPr marL="216000" indent="-216000">
              <a:lnSpc>
                <a:spcPct val="100000"/>
              </a:lnSpc>
            </a:pPr>
            <a:r>
              <a:rPr b="0" lang="da-DK" sz="1200" spc="-1" strike="noStrike">
                <a:solidFill>
                  <a:srgbClr val="000000"/>
                </a:solidFill>
                <a:latin typeface="Arial"/>
                <a:ea typeface="Microsoft YaHei"/>
              </a:rPr>
              <a:t>	</a:t>
            </a:r>
            <a:r>
              <a:rPr b="0" lang="da-DK" sz="1200" spc="-1" strike="noStrike">
                <a:solidFill>
                  <a:srgbClr val="000000"/>
                </a:solidFill>
                <a:latin typeface="Arial"/>
                <a:ea typeface="Microsoft YaHei"/>
              </a:rPr>
              <a:t>Mechanization:</a:t>
            </a:r>
            <a:endParaRPr b="0" lang="da-DK" sz="1200" spc="-1" strike="noStrike">
              <a:latin typeface="Arial"/>
            </a:endParaRPr>
          </a:p>
          <a:p>
            <a:pPr marL="216000" indent="-216000">
              <a:lnSpc>
                <a:spcPct val="100000"/>
              </a:lnSpc>
            </a:pPr>
            <a:r>
              <a:rPr b="0" lang="da-DK" sz="1200" spc="-1" strike="noStrike">
                <a:solidFill>
                  <a:srgbClr val="000000"/>
                </a:solidFill>
                <a:latin typeface="Arial"/>
                <a:ea typeface="Microsoft YaHei"/>
              </a:rPr>
              <a:t>Increasingly large machines and new technology means that only a small amount of labor is required in agricultural production. This also entails the need for large investments in technological equipment.</a:t>
            </a:r>
            <a:endParaRPr b="0" lang="da-DK" sz="1200" spc="-1" strike="noStrike">
              <a:latin typeface="Arial"/>
            </a:endParaRPr>
          </a:p>
          <a:p>
            <a:pPr marL="216000" indent="-216000">
              <a:lnSpc>
                <a:spcPct val="100000"/>
              </a:lnSpc>
            </a:pPr>
            <a:r>
              <a:rPr b="0" lang="da-DK" sz="1200" spc="-1" strike="noStrike">
                <a:solidFill>
                  <a:srgbClr val="000000"/>
                </a:solidFill>
                <a:latin typeface="Arial"/>
                <a:ea typeface="Microsoft YaHei"/>
              </a:rPr>
              <a:t> </a:t>
            </a:r>
            <a:endParaRPr b="0" lang="da-DK" sz="1200" spc="-1" strike="noStrike">
              <a:latin typeface="Arial"/>
            </a:endParaRPr>
          </a:p>
          <a:p>
            <a:pPr marL="216000" indent="-216000">
              <a:lnSpc>
                <a:spcPct val="100000"/>
              </a:lnSpc>
            </a:pPr>
            <a:r>
              <a:rPr b="0" lang="da-DK" sz="1200" spc="-1" strike="noStrike">
                <a:solidFill>
                  <a:srgbClr val="000000"/>
                </a:solidFill>
                <a:latin typeface="Arial"/>
                <a:ea typeface="Microsoft YaHei"/>
              </a:rPr>
              <a:t>	</a:t>
            </a:r>
            <a:r>
              <a:rPr b="0" lang="da-DK" sz="1200" spc="-1" strike="noStrike">
                <a:solidFill>
                  <a:srgbClr val="000000"/>
                </a:solidFill>
                <a:latin typeface="Arial"/>
                <a:ea typeface="Microsoft YaHei"/>
              </a:rPr>
              <a:t>Centralization:</a:t>
            </a:r>
            <a:endParaRPr b="0" lang="da-DK" sz="1200" spc="-1" strike="noStrike">
              <a:latin typeface="Arial"/>
            </a:endParaRPr>
          </a:p>
          <a:p>
            <a:pPr marL="216000" indent="-216000">
              <a:lnSpc>
                <a:spcPct val="100000"/>
              </a:lnSpc>
            </a:pPr>
            <a:r>
              <a:rPr b="0" lang="da-DK" sz="1200" spc="-1" strike="noStrike">
                <a:solidFill>
                  <a:srgbClr val="000000"/>
                </a:solidFill>
                <a:latin typeface="Arial"/>
                <a:ea typeface="Microsoft YaHei"/>
              </a:rPr>
              <a:t>Farming is concentrated on fewer and larger areas. The land of small-scale farmers is bought and pooled, and as a consequence very few agro-industrial companies own enormous farming grounds. </a:t>
            </a:r>
            <a:endParaRPr b="0" lang="da-DK" sz="1200" spc="-1" strike="noStrike">
              <a:latin typeface="Arial"/>
            </a:endParaRPr>
          </a:p>
          <a:p>
            <a:pPr marL="216000" indent="-216000">
              <a:lnSpc>
                <a:spcPct val="100000"/>
              </a:lnSpc>
            </a:pPr>
            <a:endParaRPr b="0" lang="da-DK" sz="1200" spc="-1" strike="noStrike">
              <a:latin typeface="Arial"/>
            </a:endParaRPr>
          </a:p>
          <a:p>
            <a:pPr marL="216000" indent="-216000">
              <a:lnSpc>
                <a:spcPct val="100000"/>
              </a:lnSpc>
            </a:pPr>
            <a:r>
              <a:rPr b="0" lang="da-DK" sz="1200" spc="-1" strike="noStrike">
                <a:solidFill>
                  <a:srgbClr val="000000"/>
                </a:solidFill>
                <a:latin typeface="Arial"/>
                <a:ea typeface="Microsoft YaHei"/>
              </a:rPr>
              <a:t>	</a:t>
            </a:r>
            <a:r>
              <a:rPr b="0" lang="da-DK" sz="1200" spc="-1" strike="noStrike">
                <a:solidFill>
                  <a:srgbClr val="000000"/>
                </a:solidFill>
                <a:latin typeface="Arial"/>
                <a:ea typeface="Microsoft YaHei"/>
              </a:rPr>
              <a:t>Immense use of synthetic fertilizer and pesticides:</a:t>
            </a:r>
            <a:endParaRPr b="0" lang="da-DK" sz="1200" spc="-1" strike="noStrike">
              <a:latin typeface="Arial"/>
            </a:endParaRPr>
          </a:p>
          <a:p>
            <a:pPr marL="216000" indent="-216000">
              <a:lnSpc>
                <a:spcPct val="100000"/>
              </a:lnSpc>
            </a:pPr>
            <a:r>
              <a:rPr b="0" lang="da-DK" sz="1200" spc="-1" strike="noStrike">
                <a:solidFill>
                  <a:srgbClr val="000000"/>
                </a:solidFill>
                <a:latin typeface="Arial"/>
                <a:ea typeface="Microsoft YaHei"/>
              </a:rPr>
              <a:t>Traditional farming methods are replaced by production based on the injection of industrially manufactured products, for instance synthetic fertilizers.</a:t>
            </a:r>
            <a:endParaRPr b="0" lang="da-DK" sz="1200" spc="-1" strike="noStrike">
              <a:latin typeface="Arial"/>
            </a:endParaRPr>
          </a:p>
          <a:p>
            <a:pPr marL="216000" indent="-216000">
              <a:lnSpc>
                <a:spcPct val="100000"/>
              </a:lnSpc>
            </a:pPr>
            <a:endParaRPr b="0" lang="da-DK" sz="1200" spc="-1" strike="noStrike">
              <a:latin typeface="Arial"/>
            </a:endParaRPr>
          </a:p>
          <a:p>
            <a:pPr marL="216000" indent="-216000">
              <a:lnSpc>
                <a:spcPct val="100000"/>
              </a:lnSpc>
            </a:pPr>
            <a:r>
              <a:rPr b="0" lang="da-DK" sz="1200" spc="-1" strike="noStrike">
                <a:solidFill>
                  <a:srgbClr val="000000"/>
                </a:solidFill>
                <a:latin typeface="Arial"/>
                <a:ea typeface="Microsoft YaHei"/>
              </a:rPr>
              <a:t>	</a:t>
            </a:r>
            <a:r>
              <a:rPr b="0" lang="da-DK" sz="1200" spc="-1" strike="noStrike">
                <a:solidFill>
                  <a:srgbClr val="000000"/>
                </a:solidFill>
                <a:latin typeface="Arial"/>
                <a:ea typeface="Microsoft YaHei"/>
              </a:rPr>
              <a:t>Mono-culture:</a:t>
            </a:r>
            <a:endParaRPr b="0" lang="da-DK" sz="1200" spc="-1" strike="noStrike">
              <a:latin typeface="Arial"/>
            </a:endParaRPr>
          </a:p>
          <a:p>
            <a:pPr marL="216000" indent="-216000">
              <a:lnSpc>
                <a:spcPct val="100000"/>
              </a:lnSpc>
            </a:pPr>
            <a:r>
              <a:rPr b="0" lang="da-DK" sz="1200" spc="-1" strike="noStrike">
                <a:solidFill>
                  <a:srgbClr val="000000"/>
                </a:solidFill>
                <a:latin typeface="Arial"/>
                <a:ea typeface="Microsoft YaHei"/>
              </a:rPr>
              <a:t>Typically, only one crop is being grown on large areas. Production of especially exportable crops for animal feed, bio-fuel, and base-ingredients for processed foods, are being prioritized. Globally soy, corn, rapeseed, wheat, sugarcane, rice, and palm oil are increasingly produced at the expense of local food security and biodiversity.</a:t>
            </a:r>
            <a:endParaRPr b="0" lang="da-DK" sz="1200" spc="-1" strike="noStrike">
              <a:latin typeface="Arial"/>
            </a:endParaRPr>
          </a:p>
          <a:p>
            <a:pPr marL="216000" indent="-216000">
              <a:lnSpc>
                <a:spcPct val="100000"/>
              </a:lnSpc>
            </a:pPr>
            <a:endParaRPr b="0" lang="da-DK" sz="1200" spc="-1" strike="noStrike">
              <a:latin typeface="Arial"/>
            </a:endParaRPr>
          </a:p>
          <a:p>
            <a:pPr marL="216000" indent="-216000">
              <a:lnSpc>
                <a:spcPct val="100000"/>
              </a:lnSpc>
            </a:pPr>
            <a:r>
              <a:rPr b="0" lang="da-DK" sz="1200" spc="-1" strike="noStrike">
                <a:solidFill>
                  <a:srgbClr val="000000"/>
                </a:solidFill>
                <a:latin typeface="Arial"/>
                <a:ea typeface="Microsoft YaHei"/>
              </a:rPr>
              <a:t>Global data  show that small farmers are more efficient than big plantations at producing food. According to FAO, 80% of the world’s food is produced by small farmers – who occupy less than a quarter of the farmlands.</a:t>
            </a:r>
            <a:endParaRPr b="0" lang="da-DK" sz="1200" spc="-1" strike="noStrike">
              <a:latin typeface="Arial"/>
            </a:endParaRPr>
          </a:p>
          <a:p>
            <a:pPr marL="216000" indent="-215640">
              <a:lnSpc>
                <a:spcPct val="100000"/>
              </a:lnSpc>
            </a:pPr>
            <a:endParaRPr b="0" lang="da-DK"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4278960" y="10157400"/>
            <a:ext cx="3280320" cy="533880"/>
          </a:xfrm>
          <a:prstGeom prst="rect">
            <a:avLst/>
          </a:prstGeom>
          <a:noFill/>
          <a:ln>
            <a:noFill/>
          </a:ln>
        </p:spPr>
        <p:style>
          <a:lnRef idx="0"/>
          <a:fillRef idx="0"/>
          <a:effectRef idx="0"/>
          <a:fontRef idx="minor"/>
        </p:style>
      </p:sp>
      <p:sp>
        <p:nvSpPr>
          <p:cNvPr id="133" name="PlaceHolder 2"/>
          <p:cNvSpPr>
            <a:spLocks noGrp="1"/>
          </p:cNvSpPr>
          <p:nvPr>
            <p:ph type="sldImg"/>
          </p:nvPr>
        </p:nvSpPr>
        <p:spPr>
          <a:xfrm>
            <a:off x="1106640" y="812880"/>
            <a:ext cx="5344920" cy="4008240"/>
          </a:xfrm>
          <a:prstGeom prst="rect">
            <a:avLst/>
          </a:prstGeom>
        </p:spPr>
      </p:sp>
      <p:sp>
        <p:nvSpPr>
          <p:cNvPr id="134" name="PlaceHolder 3"/>
          <p:cNvSpPr>
            <a:spLocks noGrp="1"/>
          </p:cNvSpPr>
          <p:nvPr>
            <p:ph type="body"/>
          </p:nvPr>
        </p:nvSpPr>
        <p:spPr>
          <a:xfrm>
            <a:off x="756000" y="5078520"/>
            <a:ext cx="6047280" cy="5132160"/>
          </a:xfrm>
          <a:prstGeom prst="rect">
            <a:avLst/>
          </a:prstGeom>
        </p:spPr>
        <p:txBody>
          <a:bodyPr lIns="0" rIns="0" tIns="0" bIns="0"/>
          <a:p>
            <a:pPr marL="216000" indent="-215640">
              <a:lnSpc>
                <a:spcPct val="100000"/>
              </a:lnSpc>
            </a:pPr>
            <a:r>
              <a:rPr b="0" lang="da-DK" sz="2000" spc="-1" strike="noStrike">
                <a:solidFill>
                  <a:srgbClr val="000000"/>
                </a:solidFill>
                <a:latin typeface="Arial"/>
                <a:ea typeface="Microsoft YaHei"/>
              </a:rPr>
              <a:t>These are terms often used by the industry to promote the expansion to markets in the global south.</a:t>
            </a: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Green Revo: plant breeding, application of synthetic fertilizer, rise in productivity</a:t>
            </a: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CSA: Yara, Mosaic, Kellog’s, Monsanto</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These are the ”false solutions” they promote and the global consensus accept their story</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It is this industry we find has gone under the radar for too long</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endParaRPr b="0" lang="da-DK"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4278960" y="10157400"/>
            <a:ext cx="3280320" cy="533880"/>
          </a:xfrm>
          <a:prstGeom prst="rect">
            <a:avLst/>
          </a:prstGeom>
          <a:noFill/>
          <a:ln>
            <a:noFill/>
          </a:ln>
        </p:spPr>
        <p:style>
          <a:lnRef idx="0"/>
          <a:fillRef idx="0"/>
          <a:effectRef idx="0"/>
          <a:fontRef idx="minor"/>
        </p:style>
      </p:sp>
      <p:sp>
        <p:nvSpPr>
          <p:cNvPr id="136" name="PlaceHolder 2"/>
          <p:cNvSpPr>
            <a:spLocks noGrp="1"/>
          </p:cNvSpPr>
          <p:nvPr>
            <p:ph type="sldImg"/>
          </p:nvPr>
        </p:nvSpPr>
        <p:spPr>
          <a:xfrm>
            <a:off x="1106640" y="812880"/>
            <a:ext cx="5344920" cy="4008240"/>
          </a:xfrm>
          <a:prstGeom prst="rect">
            <a:avLst/>
          </a:prstGeom>
        </p:spPr>
      </p:sp>
      <p:sp>
        <p:nvSpPr>
          <p:cNvPr id="137" name="PlaceHolder 3"/>
          <p:cNvSpPr>
            <a:spLocks noGrp="1"/>
          </p:cNvSpPr>
          <p:nvPr>
            <p:ph type="body"/>
          </p:nvPr>
        </p:nvSpPr>
        <p:spPr>
          <a:xfrm>
            <a:off x="756000" y="5078520"/>
            <a:ext cx="6047280" cy="5417280"/>
          </a:xfrm>
          <a:prstGeom prst="rect">
            <a:avLst/>
          </a:prstGeom>
        </p:spPr>
        <p:txBody>
          <a:bodyPr lIns="0" rIns="0" tIns="0" bIns="0"/>
          <a:p>
            <a:pPr marL="216000" indent="-215640">
              <a:lnSpc>
                <a:spcPct val="100000"/>
              </a:lnSpc>
            </a:pPr>
            <a:r>
              <a:rPr b="0" lang="da-DK" sz="2000" spc="-1" strike="noStrike">
                <a:solidFill>
                  <a:srgbClr val="000000"/>
                </a:solidFill>
                <a:latin typeface="Arial"/>
                <a:ea typeface="Microsoft YaHei"/>
              </a:rPr>
              <a:t>Targeting the issue of food, agriculture and climate we see many intersections that we wish will be embedded in our campaign work</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Issues of acces to land and food relates very closely to class struggles. Many movements globally has arrised as the price on stable food has gone up. EG corn Mexico NAFTA.</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Women and gender minorities are often dubble oppressed and suffer from land and water grabs, aswell as stay in the areas most exposed to consecuences of climate change    </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 </a:t>
            </a:r>
            <a:r>
              <a:rPr b="0" lang="da-DK" sz="2000" spc="-1" strike="noStrike">
                <a:solidFill>
                  <a:srgbClr val="000000"/>
                </a:solidFill>
                <a:latin typeface="Arial"/>
                <a:ea typeface="Microsoft YaHei"/>
              </a:rPr>
              <a:t>Industrial Agriculture has a neo-colonial nature as described in previous slide, not respecting the knowledge and practice of those who hold the solution – small scale farmers</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endParaRPr b="0" lang="da-DK"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4278960" y="10157400"/>
            <a:ext cx="3280320" cy="533880"/>
          </a:xfrm>
          <a:prstGeom prst="rect">
            <a:avLst/>
          </a:prstGeom>
          <a:noFill/>
          <a:ln>
            <a:noFill/>
          </a:ln>
        </p:spPr>
        <p:style>
          <a:lnRef idx="0"/>
          <a:fillRef idx="0"/>
          <a:effectRef idx="0"/>
          <a:fontRef idx="minor"/>
        </p:style>
      </p:sp>
      <p:sp>
        <p:nvSpPr>
          <p:cNvPr id="139" name="PlaceHolder 2"/>
          <p:cNvSpPr>
            <a:spLocks noGrp="1"/>
          </p:cNvSpPr>
          <p:nvPr>
            <p:ph type="sldImg"/>
          </p:nvPr>
        </p:nvSpPr>
        <p:spPr>
          <a:xfrm>
            <a:off x="1106640" y="812880"/>
            <a:ext cx="5344920" cy="4008240"/>
          </a:xfrm>
          <a:prstGeom prst="rect">
            <a:avLst/>
          </a:prstGeom>
        </p:spPr>
      </p:sp>
      <p:sp>
        <p:nvSpPr>
          <p:cNvPr id="140" name="PlaceHolder 3"/>
          <p:cNvSpPr>
            <a:spLocks noGrp="1"/>
          </p:cNvSpPr>
          <p:nvPr>
            <p:ph type="body"/>
          </p:nvPr>
        </p:nvSpPr>
        <p:spPr>
          <a:xfrm>
            <a:off x="756000" y="5078520"/>
            <a:ext cx="6047280" cy="4810680"/>
          </a:xfrm>
          <a:prstGeom prst="rect">
            <a:avLst/>
          </a:prstGeom>
        </p:spPr>
        <p:txBody>
          <a:bodyPr lIns="0" rIns="0" tIns="0" bIns="0"/>
          <a:p>
            <a:pPr marL="216000" indent="-216000">
              <a:lnSpc>
                <a:spcPct val="100000"/>
              </a:lnSpc>
            </a:pPr>
            <a:r>
              <a:rPr b="0" lang="da-DK" sz="2000" spc="-1" strike="noStrike">
                <a:latin typeface="Arial"/>
              </a:rPr>
              <a:t>We need to stop the devastating practices of the industrial agricultural system and the few companies that control it. We already know what the solutions look like: agroecology, sustainable farming practices and food sovereignty, which secure self-determination over the food systems.</a:t>
            </a:r>
            <a:endParaRPr b="0" lang="da-DK" sz="2000" spc="-1" strike="noStrike">
              <a:latin typeface="Arial"/>
            </a:endParaRPr>
          </a:p>
          <a:p>
            <a:pPr marL="216000" indent="-216000">
              <a:lnSpc>
                <a:spcPct val="100000"/>
              </a:lnSpc>
            </a:pPr>
            <a:r>
              <a:rPr b="0" lang="da-DK" sz="2000" spc="-1" strike="noStrike">
                <a:latin typeface="Arial"/>
              </a:rPr>
              <a:t>Let’s smash industrial agriculture for climate justice! Let's educate ourselves, share our knowledge, create networks of resistance, take direct action, and hit the producers where it hurts the most. </a:t>
            </a:r>
            <a:endParaRPr b="0" lang="da-DK"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4278960" y="10157400"/>
            <a:ext cx="3280320" cy="533880"/>
          </a:xfrm>
          <a:prstGeom prst="rect">
            <a:avLst/>
          </a:prstGeom>
          <a:noFill/>
          <a:ln>
            <a:noFill/>
          </a:ln>
        </p:spPr>
        <p:style>
          <a:lnRef idx="0"/>
          <a:fillRef idx="0"/>
          <a:effectRef idx="0"/>
          <a:fontRef idx="minor"/>
        </p:style>
      </p:sp>
      <p:sp>
        <p:nvSpPr>
          <p:cNvPr id="142" name="CustomShape 2"/>
          <p:cNvSpPr/>
          <p:nvPr/>
        </p:nvSpPr>
        <p:spPr>
          <a:xfrm>
            <a:off x="4278960" y="10157400"/>
            <a:ext cx="3280320" cy="533880"/>
          </a:xfrm>
          <a:prstGeom prst="rect">
            <a:avLst/>
          </a:prstGeom>
          <a:noFill/>
          <a:ln>
            <a:noFill/>
          </a:ln>
        </p:spPr>
        <p:style>
          <a:lnRef idx="0"/>
          <a:fillRef idx="0"/>
          <a:effectRef idx="0"/>
          <a:fontRef idx="minor"/>
        </p:style>
      </p:sp>
      <p:sp>
        <p:nvSpPr>
          <p:cNvPr id="143" name="PlaceHolder 3"/>
          <p:cNvSpPr>
            <a:spLocks noGrp="1"/>
          </p:cNvSpPr>
          <p:nvPr>
            <p:ph type="sldImg"/>
          </p:nvPr>
        </p:nvSpPr>
        <p:spPr>
          <a:xfrm>
            <a:off x="1106640" y="812880"/>
            <a:ext cx="5344920" cy="4008240"/>
          </a:xfrm>
          <a:prstGeom prst="rect">
            <a:avLst/>
          </a:prstGeom>
        </p:spPr>
      </p:sp>
      <p:sp>
        <p:nvSpPr>
          <p:cNvPr id="144" name="PlaceHolder 4"/>
          <p:cNvSpPr>
            <a:spLocks noGrp="1"/>
          </p:cNvSpPr>
          <p:nvPr>
            <p:ph type="body"/>
          </p:nvPr>
        </p:nvSpPr>
        <p:spPr>
          <a:xfrm>
            <a:off x="756000" y="5078520"/>
            <a:ext cx="6047280" cy="4810680"/>
          </a:xfrm>
          <a:prstGeom prst="rect">
            <a:avLst/>
          </a:prstGeom>
        </p:spPr>
        <p:txBody>
          <a:bodyPr lIns="0" rIns="0" tIns="0" bIns="0"/>
          <a:p>
            <a:pPr marL="216000" indent="-215640">
              <a:lnSpc>
                <a:spcPct val="100000"/>
              </a:lnSpc>
            </a:pP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P+K are minirals, extracted by mining. Non renewable ressources.</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Phosphorus: Scarce/Finite ressource  - within this century all P will have been used if the current use of synthetic fertilizers will continue</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N is produced in chemical process – next slide explains</a:t>
            </a:r>
            <a:endParaRPr b="0" lang="da-DK" sz="2000" spc="-1" strike="noStrike">
              <a:latin typeface="Arial"/>
            </a:endParaRPr>
          </a:p>
          <a:p>
            <a:pPr marL="216000" indent="-215640">
              <a:lnSpc>
                <a:spcPct val="100000"/>
              </a:lnSpc>
            </a:pPr>
            <a:r>
              <a:rPr b="0" lang="da-DK" sz="2000" spc="-1" strike="noStrike">
                <a:solidFill>
                  <a:srgbClr val="000000"/>
                </a:solidFill>
                <a:latin typeface="Arial"/>
                <a:ea typeface="Microsoft YaHei"/>
              </a:rPr>
              <a:t> </a:t>
            </a:r>
            <a:endParaRPr b="0" lang="da-DK" sz="2000" spc="-1" strike="noStrike">
              <a:latin typeface="Arial"/>
            </a:endParaRPr>
          </a:p>
          <a:p>
            <a:pPr marL="216000" indent="-215640">
              <a:lnSpc>
                <a:spcPct val="100000"/>
              </a:lnSpc>
            </a:pPr>
            <a:endParaRPr b="0" lang="da-DK" sz="2000" spc="-1" strike="noStrike">
              <a:latin typeface="Arial"/>
            </a:endParaRPr>
          </a:p>
          <a:p>
            <a:pPr marL="216000" indent="-215640">
              <a:lnSpc>
                <a:spcPct val="100000"/>
              </a:lnSpc>
            </a:pPr>
            <a:endParaRPr b="0" lang="da-DK"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4278960" y="10157400"/>
            <a:ext cx="3280320" cy="533880"/>
          </a:xfrm>
          <a:prstGeom prst="rect">
            <a:avLst/>
          </a:prstGeom>
          <a:noFill/>
          <a:ln>
            <a:noFill/>
          </a:ln>
        </p:spPr>
        <p:style>
          <a:lnRef idx="0"/>
          <a:fillRef idx="0"/>
          <a:effectRef idx="0"/>
          <a:fontRef idx="minor"/>
        </p:style>
      </p:sp>
      <p:sp>
        <p:nvSpPr>
          <p:cNvPr id="146" name="CustomShape 2"/>
          <p:cNvSpPr/>
          <p:nvPr/>
        </p:nvSpPr>
        <p:spPr>
          <a:xfrm>
            <a:off x="4278960" y="10157400"/>
            <a:ext cx="3280320" cy="533880"/>
          </a:xfrm>
          <a:prstGeom prst="rect">
            <a:avLst/>
          </a:prstGeom>
          <a:noFill/>
          <a:ln>
            <a:noFill/>
          </a:ln>
        </p:spPr>
        <p:style>
          <a:lnRef idx="0"/>
          <a:fillRef idx="0"/>
          <a:effectRef idx="0"/>
          <a:fontRef idx="minor"/>
        </p:style>
      </p:sp>
      <p:sp>
        <p:nvSpPr>
          <p:cNvPr id="147" name="PlaceHolder 3"/>
          <p:cNvSpPr>
            <a:spLocks noGrp="1"/>
          </p:cNvSpPr>
          <p:nvPr>
            <p:ph type="sldImg"/>
          </p:nvPr>
        </p:nvSpPr>
        <p:spPr>
          <a:xfrm>
            <a:off x="1106640" y="812880"/>
            <a:ext cx="5344920" cy="4008240"/>
          </a:xfrm>
          <a:prstGeom prst="rect">
            <a:avLst/>
          </a:prstGeom>
        </p:spPr>
      </p:sp>
      <p:sp>
        <p:nvSpPr>
          <p:cNvPr id="148" name="PlaceHolder 4"/>
          <p:cNvSpPr>
            <a:spLocks noGrp="1"/>
          </p:cNvSpPr>
          <p:nvPr>
            <p:ph type="body"/>
          </p:nvPr>
        </p:nvSpPr>
        <p:spPr>
          <a:xfrm>
            <a:off x="756000" y="5078520"/>
            <a:ext cx="6047280" cy="4810680"/>
          </a:xfrm>
          <a:prstGeom prst="rect">
            <a:avLst/>
          </a:prstGeom>
        </p:spPr>
        <p:txBody>
          <a:bodyPr lIns="0" rIns="0" tIns="0" bIns="0"/>
          <a:p>
            <a:endParaRPr b="0" lang="da-DK"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p>
            <a:pPr algn="ctr"/>
            <a:endParaRPr b="0" lang="da-DK" sz="4400" spc="-1" strike="noStrike">
              <a:latin typeface="Arial"/>
            </a:endParaRPr>
          </a:p>
        </p:txBody>
      </p:sp>
      <p:sp>
        <p:nvSpPr>
          <p:cNvPr id="24" name="PlaceHolder 2"/>
          <p:cNvSpPr>
            <a:spLocks noGrp="1"/>
          </p:cNvSpPr>
          <p:nvPr>
            <p:ph type="body"/>
          </p:nvPr>
        </p:nvSpPr>
        <p:spPr>
          <a:xfrm>
            <a:off x="504000" y="1768680"/>
            <a:ext cx="9072000" cy="2090880"/>
          </a:xfrm>
          <a:prstGeom prst="rect">
            <a:avLst/>
          </a:prstGeom>
        </p:spPr>
        <p:txBody>
          <a:bodyPr lIns="0" rIns="0" tIns="0" bIns="0">
            <a:normAutofit/>
          </a:bodyPr>
          <a:p>
            <a:endParaRPr b="0" lang="da-DK" sz="3200" spc="-1" strike="noStrike">
              <a:latin typeface="Arial"/>
            </a:endParaRPr>
          </a:p>
        </p:txBody>
      </p:sp>
      <p:sp>
        <p:nvSpPr>
          <p:cNvPr id="25" name="PlaceHolder 3"/>
          <p:cNvSpPr>
            <a:spLocks noGrp="1"/>
          </p:cNvSpPr>
          <p:nvPr>
            <p:ph type="body"/>
          </p:nvPr>
        </p:nvSpPr>
        <p:spPr>
          <a:xfrm>
            <a:off x="504000" y="4058640"/>
            <a:ext cx="9072000" cy="2090880"/>
          </a:xfrm>
          <a:prstGeom prst="rect">
            <a:avLst/>
          </a:prstGeom>
        </p:spPr>
        <p:txBody>
          <a:bodyPr lIns="0" rIns="0" tIns="0" bIns="0">
            <a:normAutofit/>
          </a:bodyPr>
          <a:p>
            <a:endParaRPr b="0" lang="da-DK"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rIns="0" tIns="0" bIns="0" anchor="ctr"/>
          <a:p>
            <a:pPr algn="ctr"/>
            <a:endParaRPr b="0" lang="da-DK" sz="4400" spc="-1" strike="noStrike">
              <a:latin typeface="Arial"/>
            </a:endParaRPr>
          </a:p>
        </p:txBody>
      </p:sp>
      <p:sp>
        <p:nvSpPr>
          <p:cNvPr id="27" name="PlaceHolder 2"/>
          <p:cNvSpPr>
            <a:spLocks noGrp="1"/>
          </p:cNvSpPr>
          <p:nvPr>
            <p:ph type="body"/>
          </p:nvPr>
        </p:nvSpPr>
        <p:spPr>
          <a:xfrm>
            <a:off x="504000" y="1768680"/>
            <a:ext cx="4426920" cy="2090880"/>
          </a:xfrm>
          <a:prstGeom prst="rect">
            <a:avLst/>
          </a:prstGeom>
        </p:spPr>
        <p:txBody>
          <a:bodyPr lIns="0" rIns="0" tIns="0" bIns="0">
            <a:normAutofit/>
          </a:bodyPr>
          <a:p>
            <a:endParaRPr b="0" lang="da-DK" sz="3200" spc="-1" strike="noStrike">
              <a:latin typeface="Arial"/>
            </a:endParaRPr>
          </a:p>
        </p:txBody>
      </p:sp>
      <p:sp>
        <p:nvSpPr>
          <p:cNvPr id="28" name="PlaceHolder 3"/>
          <p:cNvSpPr>
            <a:spLocks noGrp="1"/>
          </p:cNvSpPr>
          <p:nvPr>
            <p:ph type="body"/>
          </p:nvPr>
        </p:nvSpPr>
        <p:spPr>
          <a:xfrm>
            <a:off x="5152680" y="1768680"/>
            <a:ext cx="4426920" cy="2090880"/>
          </a:xfrm>
          <a:prstGeom prst="rect">
            <a:avLst/>
          </a:prstGeom>
        </p:spPr>
        <p:txBody>
          <a:bodyPr lIns="0" rIns="0" tIns="0" bIns="0">
            <a:normAutofit/>
          </a:bodyPr>
          <a:p>
            <a:endParaRPr b="0" lang="da-DK" sz="3200" spc="-1" strike="noStrike">
              <a:latin typeface="Arial"/>
            </a:endParaRPr>
          </a:p>
        </p:txBody>
      </p:sp>
      <p:sp>
        <p:nvSpPr>
          <p:cNvPr id="29" name="PlaceHolder 4"/>
          <p:cNvSpPr>
            <a:spLocks noGrp="1"/>
          </p:cNvSpPr>
          <p:nvPr>
            <p:ph type="body"/>
          </p:nvPr>
        </p:nvSpPr>
        <p:spPr>
          <a:xfrm>
            <a:off x="504000" y="4058640"/>
            <a:ext cx="4426920" cy="2090880"/>
          </a:xfrm>
          <a:prstGeom prst="rect">
            <a:avLst/>
          </a:prstGeom>
        </p:spPr>
        <p:txBody>
          <a:bodyPr lIns="0" rIns="0" tIns="0" bIns="0">
            <a:normAutofit/>
          </a:bodyPr>
          <a:p>
            <a:endParaRPr b="0" lang="da-DK" sz="3200" spc="-1" strike="noStrike">
              <a:latin typeface="Arial"/>
            </a:endParaRPr>
          </a:p>
        </p:txBody>
      </p:sp>
      <p:sp>
        <p:nvSpPr>
          <p:cNvPr id="30" name="PlaceHolder 5"/>
          <p:cNvSpPr>
            <a:spLocks noGrp="1"/>
          </p:cNvSpPr>
          <p:nvPr>
            <p:ph type="body"/>
          </p:nvPr>
        </p:nvSpPr>
        <p:spPr>
          <a:xfrm>
            <a:off x="5152680" y="4058640"/>
            <a:ext cx="4426920" cy="2090880"/>
          </a:xfrm>
          <a:prstGeom prst="rect">
            <a:avLst/>
          </a:prstGeom>
        </p:spPr>
        <p:txBody>
          <a:bodyPr lIns="0" rIns="0" tIns="0" bIns="0">
            <a:normAutofit/>
          </a:bodyPr>
          <a:p>
            <a:endParaRPr b="0" lang="da-DK"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rIns="0" tIns="0" bIns="0" anchor="ctr"/>
          <a:p>
            <a:pPr algn="ctr"/>
            <a:endParaRPr b="0" lang="da-DK" sz="4400" spc="-1" strike="noStrike">
              <a:latin typeface="Arial"/>
            </a:endParaRPr>
          </a:p>
        </p:txBody>
      </p:sp>
      <p:sp>
        <p:nvSpPr>
          <p:cNvPr id="32" name="PlaceHolder 2"/>
          <p:cNvSpPr>
            <a:spLocks noGrp="1"/>
          </p:cNvSpPr>
          <p:nvPr>
            <p:ph type="body"/>
          </p:nvPr>
        </p:nvSpPr>
        <p:spPr>
          <a:xfrm>
            <a:off x="504000" y="1768680"/>
            <a:ext cx="2921040" cy="2090880"/>
          </a:xfrm>
          <a:prstGeom prst="rect">
            <a:avLst/>
          </a:prstGeom>
        </p:spPr>
        <p:txBody>
          <a:bodyPr lIns="0" rIns="0" tIns="0" bIns="0">
            <a:normAutofit/>
          </a:bodyPr>
          <a:p>
            <a:endParaRPr b="0" lang="da-DK" sz="3200" spc="-1" strike="noStrike">
              <a:latin typeface="Arial"/>
            </a:endParaRPr>
          </a:p>
        </p:txBody>
      </p:sp>
      <p:sp>
        <p:nvSpPr>
          <p:cNvPr id="33" name="PlaceHolder 3"/>
          <p:cNvSpPr>
            <a:spLocks noGrp="1"/>
          </p:cNvSpPr>
          <p:nvPr>
            <p:ph type="body"/>
          </p:nvPr>
        </p:nvSpPr>
        <p:spPr>
          <a:xfrm>
            <a:off x="3571560" y="1768680"/>
            <a:ext cx="2921040" cy="2090880"/>
          </a:xfrm>
          <a:prstGeom prst="rect">
            <a:avLst/>
          </a:prstGeom>
        </p:spPr>
        <p:txBody>
          <a:bodyPr lIns="0" rIns="0" tIns="0" bIns="0">
            <a:normAutofit/>
          </a:bodyPr>
          <a:p>
            <a:endParaRPr b="0" lang="da-DK" sz="3200" spc="-1" strike="noStrike">
              <a:latin typeface="Arial"/>
            </a:endParaRPr>
          </a:p>
        </p:txBody>
      </p:sp>
      <p:sp>
        <p:nvSpPr>
          <p:cNvPr id="34" name="PlaceHolder 4"/>
          <p:cNvSpPr>
            <a:spLocks noGrp="1"/>
          </p:cNvSpPr>
          <p:nvPr>
            <p:ph type="body"/>
          </p:nvPr>
        </p:nvSpPr>
        <p:spPr>
          <a:xfrm>
            <a:off x="6639120" y="1768680"/>
            <a:ext cx="2921040" cy="2090880"/>
          </a:xfrm>
          <a:prstGeom prst="rect">
            <a:avLst/>
          </a:prstGeom>
        </p:spPr>
        <p:txBody>
          <a:bodyPr lIns="0" rIns="0" tIns="0" bIns="0">
            <a:normAutofit/>
          </a:bodyPr>
          <a:p>
            <a:endParaRPr b="0" lang="da-DK" sz="3200" spc="-1" strike="noStrike">
              <a:latin typeface="Arial"/>
            </a:endParaRPr>
          </a:p>
        </p:txBody>
      </p:sp>
      <p:sp>
        <p:nvSpPr>
          <p:cNvPr id="35" name="PlaceHolder 5"/>
          <p:cNvSpPr>
            <a:spLocks noGrp="1"/>
          </p:cNvSpPr>
          <p:nvPr>
            <p:ph type="body"/>
          </p:nvPr>
        </p:nvSpPr>
        <p:spPr>
          <a:xfrm>
            <a:off x="504000" y="4058640"/>
            <a:ext cx="2921040" cy="2090880"/>
          </a:xfrm>
          <a:prstGeom prst="rect">
            <a:avLst/>
          </a:prstGeom>
        </p:spPr>
        <p:txBody>
          <a:bodyPr lIns="0" rIns="0" tIns="0" bIns="0">
            <a:normAutofit/>
          </a:bodyPr>
          <a:p>
            <a:endParaRPr b="0" lang="da-DK" sz="3200" spc="-1" strike="noStrike">
              <a:latin typeface="Arial"/>
            </a:endParaRPr>
          </a:p>
        </p:txBody>
      </p:sp>
      <p:sp>
        <p:nvSpPr>
          <p:cNvPr id="36" name="PlaceHolder 6"/>
          <p:cNvSpPr>
            <a:spLocks noGrp="1"/>
          </p:cNvSpPr>
          <p:nvPr>
            <p:ph type="body"/>
          </p:nvPr>
        </p:nvSpPr>
        <p:spPr>
          <a:xfrm>
            <a:off x="3571560" y="4058640"/>
            <a:ext cx="2921040" cy="2090880"/>
          </a:xfrm>
          <a:prstGeom prst="rect">
            <a:avLst/>
          </a:prstGeom>
        </p:spPr>
        <p:txBody>
          <a:bodyPr lIns="0" rIns="0" tIns="0" bIns="0">
            <a:normAutofit/>
          </a:bodyPr>
          <a:p>
            <a:endParaRPr b="0" lang="da-DK" sz="3200" spc="-1" strike="noStrike">
              <a:latin typeface="Arial"/>
            </a:endParaRPr>
          </a:p>
        </p:txBody>
      </p:sp>
      <p:sp>
        <p:nvSpPr>
          <p:cNvPr id="37" name="PlaceHolder 7"/>
          <p:cNvSpPr>
            <a:spLocks noGrp="1"/>
          </p:cNvSpPr>
          <p:nvPr>
            <p:ph type="body"/>
          </p:nvPr>
        </p:nvSpPr>
        <p:spPr>
          <a:xfrm>
            <a:off x="6639120" y="4058640"/>
            <a:ext cx="2921040" cy="2090880"/>
          </a:xfrm>
          <a:prstGeom prst="rect">
            <a:avLst/>
          </a:prstGeom>
        </p:spPr>
        <p:txBody>
          <a:bodyPr lIns="0" rIns="0" tIns="0" bIns="0">
            <a:normAutofit/>
          </a:bodyPr>
          <a:p>
            <a:endParaRPr b="0" lang="da-DK"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rIns="0" tIns="0" bIns="0" anchor="ctr"/>
          <a:p>
            <a:pPr algn="ctr"/>
            <a:endParaRPr b="0" lang="da-DK" sz="4400" spc="-1" strike="noStrike">
              <a:latin typeface="Arial"/>
            </a:endParaRPr>
          </a:p>
        </p:txBody>
      </p:sp>
      <p:sp>
        <p:nvSpPr>
          <p:cNvPr id="3"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da-DK"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rIns="0" tIns="0" bIns="0" anchor="ctr"/>
          <a:p>
            <a:pPr algn="ctr"/>
            <a:endParaRPr b="0" lang="da-DK" sz="4400" spc="-1" strike="noStrike">
              <a:latin typeface="Arial"/>
            </a:endParaRPr>
          </a:p>
        </p:txBody>
      </p:sp>
      <p:sp>
        <p:nvSpPr>
          <p:cNvPr id="5" name="PlaceHolder 2"/>
          <p:cNvSpPr>
            <a:spLocks noGrp="1"/>
          </p:cNvSpPr>
          <p:nvPr>
            <p:ph type="body"/>
          </p:nvPr>
        </p:nvSpPr>
        <p:spPr>
          <a:xfrm>
            <a:off x="504000" y="1768680"/>
            <a:ext cx="9072000" cy="4384080"/>
          </a:xfrm>
          <a:prstGeom prst="rect">
            <a:avLst/>
          </a:prstGeom>
        </p:spPr>
        <p:txBody>
          <a:bodyPr lIns="0" rIns="0" tIns="0" bIns="0">
            <a:normAutofit/>
          </a:bodyPr>
          <a:p>
            <a:endParaRPr b="0" lang="da-DK"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p>
            <a:pPr algn="ctr"/>
            <a:endParaRPr b="0" lang="da-DK" sz="4400" spc="-1" strike="noStrike">
              <a:latin typeface="Arial"/>
            </a:endParaRPr>
          </a:p>
        </p:txBody>
      </p:sp>
      <p:sp>
        <p:nvSpPr>
          <p:cNvPr id="7" name="PlaceHolder 2"/>
          <p:cNvSpPr>
            <a:spLocks noGrp="1"/>
          </p:cNvSpPr>
          <p:nvPr>
            <p:ph type="body"/>
          </p:nvPr>
        </p:nvSpPr>
        <p:spPr>
          <a:xfrm>
            <a:off x="504000" y="1768680"/>
            <a:ext cx="4426920" cy="4384080"/>
          </a:xfrm>
          <a:prstGeom prst="rect">
            <a:avLst/>
          </a:prstGeom>
        </p:spPr>
        <p:txBody>
          <a:bodyPr lIns="0" rIns="0" tIns="0" bIns="0">
            <a:normAutofit/>
          </a:bodyPr>
          <a:p>
            <a:endParaRPr b="0" lang="da-DK" sz="3200" spc="-1" strike="noStrike">
              <a:latin typeface="Arial"/>
            </a:endParaRPr>
          </a:p>
        </p:txBody>
      </p:sp>
      <p:sp>
        <p:nvSpPr>
          <p:cNvPr id="8" name="PlaceHolder 3"/>
          <p:cNvSpPr>
            <a:spLocks noGrp="1"/>
          </p:cNvSpPr>
          <p:nvPr>
            <p:ph type="body"/>
          </p:nvPr>
        </p:nvSpPr>
        <p:spPr>
          <a:xfrm>
            <a:off x="5152680" y="1768680"/>
            <a:ext cx="4426920" cy="4384080"/>
          </a:xfrm>
          <a:prstGeom prst="rect">
            <a:avLst/>
          </a:prstGeom>
        </p:spPr>
        <p:txBody>
          <a:bodyPr lIns="0" rIns="0" tIns="0" bIns="0">
            <a:normAutofit/>
          </a:bodyPr>
          <a:p>
            <a:endParaRPr b="0" lang="da-DK"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rIns="0" tIns="0" bIns="0" anchor="ctr"/>
          <a:p>
            <a:pPr algn="ctr"/>
            <a:endParaRPr b="0" lang="da-DK"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da-DK"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rIns="0" tIns="0" bIns="0" anchor="ctr"/>
          <a:p>
            <a:pPr algn="ctr"/>
            <a:endParaRPr b="0" lang="da-DK" sz="4400" spc="-1" strike="noStrike">
              <a:latin typeface="Arial"/>
            </a:endParaRPr>
          </a:p>
        </p:txBody>
      </p:sp>
      <p:sp>
        <p:nvSpPr>
          <p:cNvPr id="12" name="PlaceHolder 2"/>
          <p:cNvSpPr>
            <a:spLocks noGrp="1"/>
          </p:cNvSpPr>
          <p:nvPr>
            <p:ph type="body"/>
          </p:nvPr>
        </p:nvSpPr>
        <p:spPr>
          <a:xfrm>
            <a:off x="504000" y="1768680"/>
            <a:ext cx="4426920" cy="2090880"/>
          </a:xfrm>
          <a:prstGeom prst="rect">
            <a:avLst/>
          </a:prstGeom>
        </p:spPr>
        <p:txBody>
          <a:bodyPr lIns="0" rIns="0" tIns="0" bIns="0">
            <a:normAutofit/>
          </a:bodyPr>
          <a:p>
            <a:endParaRPr b="0" lang="da-DK" sz="3200" spc="-1" strike="noStrike">
              <a:latin typeface="Arial"/>
            </a:endParaRPr>
          </a:p>
        </p:txBody>
      </p:sp>
      <p:sp>
        <p:nvSpPr>
          <p:cNvPr id="13" name="PlaceHolder 3"/>
          <p:cNvSpPr>
            <a:spLocks noGrp="1"/>
          </p:cNvSpPr>
          <p:nvPr>
            <p:ph type="body"/>
          </p:nvPr>
        </p:nvSpPr>
        <p:spPr>
          <a:xfrm>
            <a:off x="5152680" y="1768680"/>
            <a:ext cx="4426920" cy="4384080"/>
          </a:xfrm>
          <a:prstGeom prst="rect">
            <a:avLst/>
          </a:prstGeom>
        </p:spPr>
        <p:txBody>
          <a:bodyPr lIns="0" rIns="0" tIns="0" bIns="0">
            <a:normAutofit/>
          </a:bodyPr>
          <a:p>
            <a:endParaRPr b="0" lang="da-DK" sz="3200" spc="-1" strike="noStrike">
              <a:latin typeface="Arial"/>
            </a:endParaRPr>
          </a:p>
        </p:txBody>
      </p:sp>
      <p:sp>
        <p:nvSpPr>
          <p:cNvPr id="14" name="PlaceHolder 4"/>
          <p:cNvSpPr>
            <a:spLocks noGrp="1"/>
          </p:cNvSpPr>
          <p:nvPr>
            <p:ph type="body"/>
          </p:nvPr>
        </p:nvSpPr>
        <p:spPr>
          <a:xfrm>
            <a:off x="504000" y="4058640"/>
            <a:ext cx="4426920" cy="2090880"/>
          </a:xfrm>
          <a:prstGeom prst="rect">
            <a:avLst/>
          </a:prstGeom>
        </p:spPr>
        <p:txBody>
          <a:bodyPr lIns="0" rIns="0" tIns="0" bIns="0">
            <a:normAutofit/>
          </a:bodyPr>
          <a:p>
            <a:endParaRPr b="0" lang="da-DK"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p>
            <a:pPr algn="ctr"/>
            <a:endParaRPr b="0" lang="da-DK" sz="4400" spc="-1" strike="noStrike">
              <a:latin typeface="Arial"/>
            </a:endParaRPr>
          </a:p>
        </p:txBody>
      </p:sp>
      <p:sp>
        <p:nvSpPr>
          <p:cNvPr id="16" name="PlaceHolder 2"/>
          <p:cNvSpPr>
            <a:spLocks noGrp="1"/>
          </p:cNvSpPr>
          <p:nvPr>
            <p:ph type="body"/>
          </p:nvPr>
        </p:nvSpPr>
        <p:spPr>
          <a:xfrm>
            <a:off x="504000" y="1768680"/>
            <a:ext cx="4426920" cy="4384080"/>
          </a:xfrm>
          <a:prstGeom prst="rect">
            <a:avLst/>
          </a:prstGeom>
        </p:spPr>
        <p:txBody>
          <a:bodyPr lIns="0" rIns="0" tIns="0" bIns="0">
            <a:normAutofit/>
          </a:bodyPr>
          <a:p>
            <a:endParaRPr b="0" lang="da-DK" sz="3200" spc="-1" strike="noStrike">
              <a:latin typeface="Arial"/>
            </a:endParaRPr>
          </a:p>
        </p:txBody>
      </p:sp>
      <p:sp>
        <p:nvSpPr>
          <p:cNvPr id="17" name="PlaceHolder 3"/>
          <p:cNvSpPr>
            <a:spLocks noGrp="1"/>
          </p:cNvSpPr>
          <p:nvPr>
            <p:ph type="body"/>
          </p:nvPr>
        </p:nvSpPr>
        <p:spPr>
          <a:xfrm>
            <a:off x="5152680" y="1768680"/>
            <a:ext cx="4426920" cy="2090880"/>
          </a:xfrm>
          <a:prstGeom prst="rect">
            <a:avLst/>
          </a:prstGeom>
        </p:spPr>
        <p:txBody>
          <a:bodyPr lIns="0" rIns="0" tIns="0" bIns="0">
            <a:normAutofit/>
          </a:bodyPr>
          <a:p>
            <a:endParaRPr b="0" lang="da-DK" sz="3200" spc="-1" strike="noStrike">
              <a:latin typeface="Arial"/>
            </a:endParaRPr>
          </a:p>
        </p:txBody>
      </p:sp>
      <p:sp>
        <p:nvSpPr>
          <p:cNvPr id="18" name="PlaceHolder 4"/>
          <p:cNvSpPr>
            <a:spLocks noGrp="1"/>
          </p:cNvSpPr>
          <p:nvPr>
            <p:ph type="body"/>
          </p:nvPr>
        </p:nvSpPr>
        <p:spPr>
          <a:xfrm>
            <a:off x="5152680" y="4058640"/>
            <a:ext cx="4426920" cy="2090880"/>
          </a:xfrm>
          <a:prstGeom prst="rect">
            <a:avLst/>
          </a:prstGeom>
        </p:spPr>
        <p:txBody>
          <a:bodyPr lIns="0" rIns="0" tIns="0" bIns="0">
            <a:normAutofit/>
          </a:bodyPr>
          <a:p>
            <a:endParaRPr b="0" lang="da-DK"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p>
            <a:pPr algn="ctr"/>
            <a:endParaRPr b="0" lang="da-DK" sz="4400" spc="-1" strike="noStrike">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rIns="0" tIns="0" bIns="0">
            <a:normAutofit/>
          </a:bodyPr>
          <a:p>
            <a:endParaRPr b="0" lang="da-DK" sz="3200" spc="-1" strike="noStrike">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normAutofit/>
          </a:bodyPr>
          <a:p>
            <a:endParaRPr b="0" lang="da-DK" sz="3200" spc="-1" strike="noStrike">
              <a:latin typeface="Arial"/>
            </a:endParaRPr>
          </a:p>
        </p:txBody>
      </p:sp>
      <p:sp>
        <p:nvSpPr>
          <p:cNvPr id="22" name="PlaceHolder 4"/>
          <p:cNvSpPr>
            <a:spLocks noGrp="1"/>
          </p:cNvSpPr>
          <p:nvPr>
            <p:ph type="body"/>
          </p:nvPr>
        </p:nvSpPr>
        <p:spPr>
          <a:xfrm>
            <a:off x="504000" y="4058640"/>
            <a:ext cx="9072000" cy="2090880"/>
          </a:xfrm>
          <a:prstGeom prst="rect">
            <a:avLst/>
          </a:prstGeom>
        </p:spPr>
        <p:txBody>
          <a:bodyPr lIns="0" rIns="0" tIns="0" bIns="0">
            <a:normAutofit/>
          </a:bodyPr>
          <a:p>
            <a:endParaRPr b="0" lang="da-DK"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2000" cy="1261800"/>
          </a:xfrm>
          <a:prstGeom prst="rect">
            <a:avLst/>
          </a:prstGeom>
        </p:spPr>
        <p:txBody>
          <a:bodyPr lIns="0" rIns="0" tIns="0" bIns="0" anchor="ctr"/>
          <a:p>
            <a:pPr algn="ctr"/>
            <a:r>
              <a:rPr b="0" lang="da-DK" sz="4400" spc="-1" strike="noStrike">
                <a:latin typeface="Arial"/>
              </a:rPr>
              <a:t>Klik for at redigere titeltekstens format</a:t>
            </a:r>
            <a:endParaRPr b="0" lang="da-DK" sz="4400" spc="-1" strike="noStrike">
              <a:latin typeface="Arial"/>
            </a:endParaRPr>
          </a:p>
        </p:txBody>
      </p:sp>
      <p:sp>
        <p:nvSpPr>
          <p:cNvPr id="1"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a-DK" sz="3200" spc="-1" strike="noStrike">
                <a:latin typeface="Arial"/>
              </a:rPr>
              <a:t>Klik for at redigere dispositionstekstens format</a:t>
            </a:r>
            <a:endParaRPr b="0" lang="da-DK" sz="3200" spc="-1" strike="noStrike">
              <a:latin typeface="Arial"/>
            </a:endParaRPr>
          </a:p>
          <a:p>
            <a:pPr lvl="1" marL="864000" indent="-324000">
              <a:spcBef>
                <a:spcPts val="1134"/>
              </a:spcBef>
              <a:buClr>
                <a:srgbClr val="000000"/>
              </a:buClr>
              <a:buSzPct val="75000"/>
              <a:buFont typeface="Symbol" charset="2"/>
              <a:buChar char=""/>
            </a:pPr>
            <a:r>
              <a:rPr b="0" lang="da-DK" sz="2800" spc="-1" strike="noStrike">
                <a:latin typeface="Arial"/>
              </a:rPr>
              <a:t>Andet dispositionsniveau</a:t>
            </a:r>
            <a:endParaRPr b="0" lang="da-DK" sz="2800" spc="-1" strike="noStrike">
              <a:latin typeface="Arial"/>
            </a:endParaRPr>
          </a:p>
          <a:p>
            <a:pPr lvl="2" marL="1296000" indent="-288000">
              <a:spcBef>
                <a:spcPts val="850"/>
              </a:spcBef>
              <a:buClr>
                <a:srgbClr val="000000"/>
              </a:buClr>
              <a:buSzPct val="45000"/>
              <a:buFont typeface="Wingdings" charset="2"/>
              <a:buChar char=""/>
            </a:pPr>
            <a:r>
              <a:rPr b="0" lang="da-DK" sz="2400" spc="-1" strike="noStrike">
                <a:latin typeface="Arial"/>
              </a:rPr>
              <a:t>Tredje dispositionsniveau</a:t>
            </a:r>
            <a:endParaRPr b="0" lang="da-DK" sz="2400" spc="-1" strike="noStrike">
              <a:latin typeface="Arial"/>
            </a:endParaRPr>
          </a:p>
          <a:p>
            <a:pPr lvl="3" marL="1728000" indent="-216000">
              <a:spcBef>
                <a:spcPts val="567"/>
              </a:spcBef>
              <a:buClr>
                <a:srgbClr val="000000"/>
              </a:buClr>
              <a:buSzPct val="75000"/>
              <a:buFont typeface="Symbol" charset="2"/>
              <a:buChar char=""/>
            </a:pPr>
            <a:r>
              <a:rPr b="0" lang="da-DK" sz="2000" spc="-1" strike="noStrike">
                <a:latin typeface="Arial"/>
              </a:rPr>
              <a:t>Fjerde dispositionsniveau</a:t>
            </a:r>
            <a:endParaRPr b="0" lang="da-DK" sz="2000" spc="-1" strike="noStrike">
              <a:latin typeface="Arial"/>
            </a:endParaRPr>
          </a:p>
          <a:p>
            <a:pPr lvl="4" marL="2160000" indent="-216000">
              <a:spcBef>
                <a:spcPts val="283"/>
              </a:spcBef>
              <a:buClr>
                <a:srgbClr val="000000"/>
              </a:buClr>
              <a:buSzPct val="45000"/>
              <a:buFont typeface="Wingdings" charset="2"/>
              <a:buChar char=""/>
            </a:pPr>
            <a:r>
              <a:rPr b="0" lang="da-DK" sz="2000" spc="-1" strike="noStrike">
                <a:latin typeface="Arial"/>
              </a:rPr>
              <a:t>Femte dispositionsniveau</a:t>
            </a:r>
            <a:endParaRPr b="0" lang="da-DK" sz="2000" spc="-1" strike="noStrike">
              <a:latin typeface="Arial"/>
            </a:endParaRPr>
          </a:p>
          <a:p>
            <a:pPr lvl="5" marL="2592000" indent="-216000">
              <a:spcBef>
                <a:spcPts val="283"/>
              </a:spcBef>
              <a:buClr>
                <a:srgbClr val="000000"/>
              </a:buClr>
              <a:buSzPct val="45000"/>
              <a:buFont typeface="Wingdings" charset="2"/>
              <a:buChar char=""/>
            </a:pPr>
            <a:r>
              <a:rPr b="0" lang="da-DK" sz="2000" spc="-1" strike="noStrike">
                <a:latin typeface="Arial"/>
              </a:rPr>
              <a:t>Sjette dispositionsniveau</a:t>
            </a:r>
            <a:endParaRPr b="0" lang="da-DK" sz="2000" spc="-1" strike="noStrike">
              <a:latin typeface="Arial"/>
            </a:endParaRPr>
          </a:p>
          <a:p>
            <a:pPr lvl="6" marL="3024000" indent="-216000">
              <a:spcBef>
                <a:spcPts val="283"/>
              </a:spcBef>
              <a:buClr>
                <a:srgbClr val="000000"/>
              </a:buClr>
              <a:buSzPct val="45000"/>
              <a:buFont typeface="Wingdings" charset="2"/>
              <a:buChar char=""/>
            </a:pPr>
            <a:r>
              <a:rPr b="0" lang="da-DK" sz="2000" spc="-1" strike="noStrike">
                <a:latin typeface="Arial"/>
              </a:rPr>
              <a:t>Syvende dispositionsniveau</a:t>
            </a:r>
            <a:endParaRPr b="0" lang="da-DK"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8.gif"/><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slideLayout" Target="../slideLayouts/slideLayout1.xml"/><Relationship Id="rId10"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xml"/><Relationship Id="rId3" Type="http://schemas.openxmlformats.org/officeDocument/2006/relationships/notesSlide" Target="../notesSlides/notesSlide26.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4" name="" descr=""/>
          <p:cNvPicPr/>
          <p:nvPr/>
        </p:nvPicPr>
        <p:blipFill>
          <a:blip r:embed="rId1"/>
          <a:stretch/>
        </p:blipFill>
        <p:spPr>
          <a:xfrm>
            <a:off x="16920" y="-50040"/>
            <a:ext cx="10109520" cy="7686360"/>
          </a:xfrm>
          <a:prstGeom prst="rect">
            <a:avLst/>
          </a:prstGeom>
          <a:ln w="12600">
            <a:noFill/>
          </a:ln>
        </p:spPr>
      </p:pic>
      <p:sp>
        <p:nvSpPr>
          <p:cNvPr id="45" name="CustomShape 1"/>
          <p:cNvSpPr/>
          <p:nvPr/>
        </p:nvSpPr>
        <p:spPr>
          <a:xfrm>
            <a:off x="453960" y="836280"/>
            <a:ext cx="9071280" cy="1261800"/>
          </a:xfrm>
          <a:prstGeom prst="rect">
            <a:avLst/>
          </a:prstGeom>
          <a:noFill/>
          <a:ln w="12600">
            <a:noFill/>
          </a:ln>
        </p:spPr>
        <p:style>
          <a:lnRef idx="0"/>
          <a:fillRef idx="0"/>
          <a:effectRef idx="0"/>
          <a:fontRef idx="minor"/>
        </p:style>
        <p:txBody>
          <a:bodyPr lIns="0" rIns="0" tIns="0" bIns="0" anchor="ctr" anchorCtr="1"/>
          <a:p>
            <a:pPr algn="ctr">
              <a:lnSpc>
                <a:spcPct val="100000"/>
              </a:lnSpc>
            </a:pPr>
            <a:r>
              <a:rPr b="1" lang="da-DK" sz="4400" spc="-1" strike="noStrike">
                <a:solidFill>
                  <a:srgbClr val="ffffff"/>
                </a:solidFill>
                <a:latin typeface="Arial"/>
                <a:ea typeface="Microsoft YaHei"/>
              </a:rPr>
              <a:t>Free the Soil</a:t>
            </a:r>
            <a:endParaRPr b="0" lang="da-DK" sz="4400" spc="-1" strike="noStrike">
              <a:latin typeface="Arial"/>
            </a:endParaRPr>
          </a:p>
        </p:txBody>
      </p:sp>
      <p:sp>
        <p:nvSpPr>
          <p:cNvPr id="46" name="CustomShape 2"/>
          <p:cNvSpPr/>
          <p:nvPr/>
        </p:nvSpPr>
        <p:spPr>
          <a:xfrm>
            <a:off x="453600" y="432360"/>
            <a:ext cx="9071280" cy="4988880"/>
          </a:xfrm>
          <a:prstGeom prst="rect">
            <a:avLst/>
          </a:prstGeom>
          <a:noFill/>
          <a:ln w="12600">
            <a:noFill/>
          </a:ln>
        </p:spPr>
        <p:style>
          <a:lnRef idx="0"/>
          <a:fillRef idx="0"/>
          <a:effectRef idx="0"/>
          <a:fontRef idx="minor"/>
        </p:style>
        <p:txBody>
          <a:bodyPr lIns="0" rIns="0" tIns="0" bIns="0" anchor="ctr" anchorCtr="1"/>
          <a:p>
            <a:pPr algn="ctr">
              <a:lnSpc>
                <a:spcPct val="100000"/>
              </a:lnSpc>
              <a:spcAft>
                <a:spcPts val="1414"/>
              </a:spcAft>
            </a:pPr>
            <a:r>
              <a:rPr b="0" lang="da-DK" sz="3200" spc="-1" strike="noStrike">
                <a:solidFill>
                  <a:srgbClr val="ffffff"/>
                </a:solidFill>
                <a:latin typeface="Arial"/>
                <a:ea typeface="Microsoft YaHei"/>
              </a:rPr>
              <a:t>Smash Industrial Agriculture for Climate Justice</a:t>
            </a:r>
            <a:endParaRPr b="0" lang="da-DK" sz="3200" spc="-1" strike="noStrike">
              <a:latin typeface="Arial"/>
            </a:endParaRPr>
          </a:p>
          <a:p>
            <a:pPr algn="ctr">
              <a:lnSpc>
                <a:spcPct val="100000"/>
              </a:lnSpc>
              <a:spcAft>
                <a:spcPts val="1414"/>
              </a:spcAft>
            </a:pPr>
            <a:endParaRPr b="0" lang="da-DK" sz="32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CustomShape 1"/>
          <p:cNvSpPr/>
          <p:nvPr/>
        </p:nvSpPr>
        <p:spPr>
          <a:xfrm>
            <a:off x="504000" y="301320"/>
            <a:ext cx="9071280" cy="126180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Nitrogen Fixation by the Haber-Bosch process</a:t>
            </a:r>
            <a:endParaRPr b="0" lang="da-DK" sz="4400" spc="-1" strike="noStrike">
              <a:latin typeface="Arial"/>
            </a:endParaRPr>
          </a:p>
        </p:txBody>
      </p:sp>
      <p:pic>
        <p:nvPicPr>
          <p:cNvPr id="70" name="" descr=""/>
          <p:cNvPicPr/>
          <p:nvPr/>
        </p:nvPicPr>
        <p:blipFill>
          <a:blip r:embed="rId1"/>
          <a:stretch/>
        </p:blipFill>
        <p:spPr>
          <a:xfrm>
            <a:off x="504720" y="1769760"/>
            <a:ext cx="9069120" cy="4987080"/>
          </a:xfrm>
          <a:prstGeom prst="rect">
            <a:avLst/>
          </a:prstGeom>
          <a:ln w="12600">
            <a:noFill/>
          </a:ln>
        </p:spPr>
      </p:pic>
      <p:sp>
        <p:nvSpPr>
          <p:cNvPr id="71" name="CustomShape 2"/>
          <p:cNvSpPr/>
          <p:nvPr/>
        </p:nvSpPr>
        <p:spPr>
          <a:xfrm>
            <a:off x="936000" y="6493320"/>
            <a:ext cx="3599640" cy="70632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Arial"/>
                <a:ea typeface="Microsoft YaHei"/>
              </a:rPr>
              <a:t>3O2+2N2+3CH4 → 4NH3+3CO2</a:t>
            </a:r>
            <a:endParaRPr b="0" lang="da-DK" sz="1800" spc="-1" strike="noStrike">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CustomShape 1"/>
          <p:cNvSpPr/>
          <p:nvPr/>
        </p:nvSpPr>
        <p:spPr>
          <a:xfrm>
            <a:off x="504000" y="301320"/>
            <a:ext cx="9071280" cy="126180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Haber-Bosch process – a climate villain</a:t>
            </a:r>
            <a:endParaRPr b="0" lang="da-DK" sz="4400" spc="-1" strike="noStrike">
              <a:latin typeface="Arial"/>
            </a:endParaRPr>
          </a:p>
        </p:txBody>
      </p:sp>
      <p:sp>
        <p:nvSpPr>
          <p:cNvPr id="73" name="CustomShape 2"/>
          <p:cNvSpPr/>
          <p:nvPr/>
        </p:nvSpPr>
        <p:spPr>
          <a:xfrm>
            <a:off x="504000" y="1769040"/>
            <a:ext cx="9071280" cy="4988880"/>
          </a:xfrm>
          <a:prstGeom prst="rect">
            <a:avLst/>
          </a:prstGeom>
          <a:noFill/>
          <a:ln w="12600">
            <a:noFill/>
          </a:ln>
        </p:spPr>
        <p:style>
          <a:lnRef idx="0"/>
          <a:fillRef idx="0"/>
          <a:effectRef idx="0"/>
          <a:fontRef idx="minor"/>
        </p:style>
        <p:txBody>
          <a:bodyPr lIns="0" rIns="0" tIns="0" bIns="0"/>
          <a:p>
            <a:pPr>
              <a:lnSpc>
                <a:spcPct val="100000"/>
              </a:lnSpc>
              <a:spcAft>
                <a:spcPts val="1414"/>
              </a:spcAft>
            </a:pPr>
            <a:r>
              <a:rPr b="0" lang="da-DK" sz="3200" spc="-1" strike="noStrike">
                <a:solidFill>
                  <a:srgbClr val="00000a"/>
                </a:solidFill>
                <a:latin typeface="Whitney-Book"/>
                <a:ea typeface="Microsoft YaHei"/>
              </a:rPr>
              <a:t> </a:t>
            </a:r>
            <a:r>
              <a:rPr b="0" lang="da-DK" sz="3200" spc="-1" strike="noStrike">
                <a:solidFill>
                  <a:srgbClr val="00000a"/>
                </a:solidFill>
                <a:latin typeface="Whitney-Book"/>
                <a:ea typeface="Microsoft YaHei"/>
              </a:rPr>
              <a:t>The Haber Bosch process requires both large amounts of energy and methane to convert nitrogen from the air into chemical fertilizers: three parts methane to two parts nitrogen.</a:t>
            </a:r>
            <a:endParaRPr b="0" lang="da-DK" sz="3200" spc="-1" strike="noStrike">
              <a:latin typeface="Arial"/>
            </a:endParaRPr>
          </a:p>
          <a:p>
            <a:pPr>
              <a:lnSpc>
                <a:spcPct val="100000"/>
              </a:lnSpc>
              <a:spcAft>
                <a:spcPts val="1414"/>
              </a:spcAft>
            </a:pPr>
            <a:r>
              <a:rPr b="0" lang="da-DK" sz="3200" spc="-1" strike="noStrike">
                <a:solidFill>
                  <a:srgbClr val="00000a"/>
                </a:solidFill>
                <a:latin typeface="Whitney-Book"/>
                <a:ea typeface="Microsoft YaHei"/>
              </a:rPr>
              <a:t> </a:t>
            </a:r>
            <a:endParaRPr b="0" lang="da-DK" sz="3200" spc="-1" strike="noStrike">
              <a:latin typeface="Arial"/>
            </a:endParaRPr>
          </a:p>
          <a:p>
            <a:pPr>
              <a:lnSpc>
                <a:spcPct val="100000"/>
              </a:lnSpc>
              <a:spcAft>
                <a:spcPts val="1414"/>
              </a:spcAft>
            </a:pPr>
            <a:r>
              <a:rPr b="0" lang="da-DK" sz="3200" spc="-1" strike="noStrike">
                <a:solidFill>
                  <a:srgbClr val="00000a"/>
                </a:solidFill>
                <a:latin typeface="Whitney-Book"/>
                <a:ea typeface="Microsoft YaHei"/>
              </a:rPr>
              <a:t>The production of chemical fertilizers increasingly relies on shale gas from fracked wells, which leak  50% more methane than conventional fossil gas wells. (Methane is 25 times more potent than CO</a:t>
            </a:r>
            <a:r>
              <a:rPr b="0" lang="da-DK" sz="3700" spc="-1" strike="noStrike" baseline="-25000">
                <a:solidFill>
                  <a:srgbClr val="00000a"/>
                </a:solidFill>
                <a:latin typeface="Whitney-Book"/>
                <a:ea typeface="Microsoft YaHei"/>
              </a:rPr>
              <a:t>2</a:t>
            </a:r>
            <a:r>
              <a:rPr b="0" lang="da-DK" sz="3200" spc="-1" strike="noStrike">
                <a:solidFill>
                  <a:srgbClr val="00000a"/>
                </a:solidFill>
                <a:latin typeface="Whitney-Book"/>
                <a:ea typeface="Microsoft YaHei"/>
              </a:rPr>
              <a:t> as a greenhouse gas.)</a:t>
            </a:r>
            <a:endParaRPr b="0" lang="da-DK" sz="3200" spc="-1" strike="noStrike">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 name="CustomShape 1"/>
          <p:cNvSpPr/>
          <p:nvPr/>
        </p:nvSpPr>
        <p:spPr>
          <a:xfrm>
            <a:off x="504000" y="301320"/>
            <a:ext cx="9071280" cy="126180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Fracking</a:t>
            </a:r>
            <a:endParaRPr b="0" lang="da-DK" sz="4400" spc="-1" strike="noStrike">
              <a:latin typeface="Arial"/>
            </a:endParaRPr>
          </a:p>
        </p:txBody>
      </p:sp>
      <p:sp>
        <p:nvSpPr>
          <p:cNvPr id="75" name="CustomShape 2"/>
          <p:cNvSpPr/>
          <p:nvPr/>
        </p:nvSpPr>
        <p:spPr>
          <a:xfrm>
            <a:off x="1224000" y="1440000"/>
            <a:ext cx="7631640" cy="5039640"/>
          </a:xfrm>
          <a:prstGeom prst="rect">
            <a:avLst/>
          </a:prstGeom>
          <a:noFill/>
          <a:ln w="12600">
            <a:noFill/>
          </a:ln>
        </p:spPr>
        <p:style>
          <a:lnRef idx="0"/>
          <a:fillRef idx="0"/>
          <a:effectRef idx="0"/>
          <a:fontRef idx="minor"/>
        </p:style>
        <p:txBody>
          <a:bodyPr lIns="0" rIns="0" tIns="0" bIns="0"/>
          <a:p>
            <a:pPr>
              <a:lnSpc>
                <a:spcPct val="100000"/>
              </a:lnSpc>
              <a:spcAft>
                <a:spcPts val="1414"/>
              </a:spcAft>
            </a:pPr>
            <a:r>
              <a:rPr b="0" lang="da-DK" sz="3200" spc="-1" strike="noStrike">
                <a:solidFill>
                  <a:srgbClr val="000000"/>
                </a:solidFill>
                <a:latin typeface="Arial"/>
                <a:ea typeface="Microsoft YaHei"/>
              </a:rPr>
              <a:t> </a:t>
            </a:r>
            <a:endParaRPr b="0" lang="da-DK" sz="3200" spc="-1" strike="noStrike">
              <a:latin typeface="Arial"/>
            </a:endParaRPr>
          </a:p>
          <a:p>
            <a:pPr>
              <a:lnSpc>
                <a:spcPct val="100000"/>
              </a:lnSpc>
              <a:spcAft>
                <a:spcPts val="1414"/>
              </a:spcAft>
            </a:pPr>
            <a:r>
              <a:rPr b="0" lang="da-DK" sz="3200" spc="-1" strike="noStrike">
                <a:solidFill>
                  <a:srgbClr val="000000"/>
                </a:solidFill>
                <a:latin typeface="Calibri"/>
                <a:ea typeface="Microsoft YaHei"/>
              </a:rPr>
              <a:t>”</a:t>
            </a:r>
            <a:r>
              <a:rPr b="0" i="1" lang="da-DK" sz="3200" spc="-1" strike="noStrike">
                <a:solidFill>
                  <a:srgbClr val="00000a"/>
                </a:solidFill>
                <a:latin typeface="Calibri"/>
                <a:ea typeface="Microsoft YaHei"/>
              </a:rPr>
              <a:t>People associate Shell, not Yara, with fracking. But it </a:t>
            </a:r>
            <a:r>
              <a:rPr b="0" i="1" lang="da-DK" sz="3200" spc="-1" strike="noStrike">
                <a:solidFill>
                  <a:srgbClr val="000000"/>
                </a:solidFill>
                <a:latin typeface="Calibri"/>
                <a:ea typeface="Microsoft YaHei"/>
              </a:rPr>
              <a:t>is Yara that coordinates the corporate lobby for shale gas development in Europe, and it is Yara and other fertiliser companies that suck up most of the natural gas </a:t>
            </a:r>
            <a:r>
              <a:rPr b="0" i="1" lang="da-DK" sz="3200" spc="-1" strike="noStrike">
                <a:solidFill>
                  <a:srgbClr val="00000a"/>
                </a:solidFill>
                <a:latin typeface="Calibri"/>
                <a:ea typeface="Microsoft YaHei"/>
              </a:rPr>
              <a:t>produced by the fracking boom in the US</a:t>
            </a:r>
            <a:r>
              <a:rPr b="0" lang="da-DK" sz="3200" spc="-1" strike="noStrike">
                <a:solidFill>
                  <a:srgbClr val="00000a"/>
                </a:solidFill>
                <a:latin typeface="Calibri"/>
                <a:ea typeface="Microsoft YaHei"/>
              </a:rPr>
              <a:t>” - GRAIN</a:t>
            </a:r>
            <a:endParaRPr b="0" lang="da-DK" sz="3200" spc="-1" strike="noStrike">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CustomShape 1"/>
          <p:cNvSpPr/>
          <p:nvPr/>
        </p:nvSpPr>
        <p:spPr>
          <a:xfrm>
            <a:off x="504000" y="301320"/>
            <a:ext cx="9071280" cy="126180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Synthetic fertilizers in the soil</a:t>
            </a:r>
            <a:endParaRPr b="0" lang="da-DK" sz="4400" spc="-1" strike="noStrike">
              <a:latin typeface="Arial"/>
            </a:endParaRPr>
          </a:p>
        </p:txBody>
      </p:sp>
      <p:sp>
        <p:nvSpPr>
          <p:cNvPr id="77" name="CustomShape 2"/>
          <p:cNvSpPr/>
          <p:nvPr/>
        </p:nvSpPr>
        <p:spPr>
          <a:xfrm>
            <a:off x="540000" y="1769040"/>
            <a:ext cx="9071280" cy="4988880"/>
          </a:xfrm>
          <a:prstGeom prst="rect">
            <a:avLst/>
          </a:prstGeom>
          <a:noFill/>
          <a:ln w="12600">
            <a:noFill/>
          </a:ln>
        </p:spPr>
        <p:style>
          <a:lnRef idx="0"/>
          <a:fillRef idx="0"/>
          <a:effectRef idx="0"/>
          <a:fontRef idx="minor"/>
        </p:style>
        <p:txBody>
          <a:bodyPr lIns="0" rIns="0" tIns="0" bIns="0"/>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Adding synthetic fertilizers disrupts the natural chemical balance, leading to depletion of soil carbon</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This imbalance also kills the naturally occuring nitrogen fixing organisms, along with other soil organisms</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This causes a need to continuously apply synthetic fertilizers to sustain crop productivity levels, a viscious cycle</a:t>
            </a:r>
            <a:endParaRPr b="0" lang="da-DK" sz="3200" spc="-1" strike="noStrike">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CustomShape 1"/>
          <p:cNvSpPr/>
          <p:nvPr/>
        </p:nvSpPr>
        <p:spPr>
          <a:xfrm>
            <a:off x="504000" y="301320"/>
            <a:ext cx="9071280" cy="126180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Synthetic fertilizer links to meat industry and land use issue</a:t>
            </a:r>
            <a:endParaRPr b="0" lang="da-DK" sz="4400" spc="-1" strike="noStrike">
              <a:latin typeface="Arial"/>
            </a:endParaRPr>
          </a:p>
        </p:txBody>
      </p:sp>
      <p:sp>
        <p:nvSpPr>
          <p:cNvPr id="79" name="CustomShape 2"/>
          <p:cNvSpPr/>
          <p:nvPr/>
        </p:nvSpPr>
        <p:spPr>
          <a:xfrm>
            <a:off x="576360" y="2088000"/>
            <a:ext cx="8207280" cy="2519640"/>
          </a:xfrm>
          <a:prstGeom prst="rect">
            <a:avLst/>
          </a:prstGeom>
          <a:noFill/>
          <a:ln w="12600">
            <a:noFill/>
          </a:ln>
        </p:spPr>
        <p:style>
          <a:lnRef idx="0"/>
          <a:fillRef idx="0"/>
          <a:effectRef idx="0"/>
          <a:fontRef idx="minor"/>
        </p:style>
        <p:txBody>
          <a:bodyPr lIns="0" rIns="0" tIns="0" bIns="0"/>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Fertilizers used on feed and flex (food, feed, fuel) crops</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Especially in Northern Europe much of the crops are used in animal/meat industry</a:t>
            </a:r>
            <a:endParaRPr b="0" lang="da-DK" sz="3200" spc="-1" strike="noStrike">
              <a:latin typeface="Arial"/>
            </a:endParaRPr>
          </a:p>
        </p:txBody>
      </p:sp>
      <p:pic>
        <p:nvPicPr>
          <p:cNvPr id="80" name="" descr=""/>
          <p:cNvPicPr/>
          <p:nvPr/>
        </p:nvPicPr>
        <p:blipFill>
          <a:blip r:embed="rId1"/>
          <a:stretch/>
        </p:blipFill>
        <p:spPr>
          <a:xfrm>
            <a:off x="0" y="5832000"/>
            <a:ext cx="10079640" cy="1727640"/>
          </a:xfrm>
          <a:prstGeom prst="rect">
            <a:avLst/>
          </a:prstGeom>
          <a:ln w="12600">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CustomShape 1"/>
          <p:cNvSpPr/>
          <p:nvPr/>
        </p:nvSpPr>
        <p:spPr>
          <a:xfrm>
            <a:off x="654120" y="477360"/>
            <a:ext cx="9071280" cy="6369840"/>
          </a:xfrm>
          <a:prstGeom prst="rect">
            <a:avLst/>
          </a:prstGeom>
          <a:noFill/>
          <a:ln w="12600">
            <a:noFill/>
          </a:ln>
        </p:spPr>
        <p:style>
          <a:lnRef idx="0"/>
          <a:fillRef idx="0"/>
          <a:effectRef idx="0"/>
          <a:fontRef idx="minor"/>
        </p:style>
        <p:txBody>
          <a:bodyPr lIns="0" rIns="0" tIns="0" bIns="0"/>
          <a:p>
            <a:pPr>
              <a:lnSpc>
                <a:spcPct val="100000"/>
              </a:lnSpc>
              <a:spcAft>
                <a:spcPts val="1414"/>
              </a:spcAft>
            </a:pPr>
            <a:r>
              <a:rPr b="0" lang="da-DK" sz="4400" spc="-1" strike="noStrike">
                <a:solidFill>
                  <a:srgbClr val="000000"/>
                </a:solidFill>
                <a:latin typeface="Arial"/>
                <a:ea typeface="Microsoft YaHei"/>
              </a:rPr>
              <a:t>Green revolutions = Neocolonialism</a:t>
            </a:r>
            <a:endParaRPr b="0" lang="da-DK" sz="4400" spc="-1" strike="noStrike">
              <a:latin typeface="Arial"/>
            </a:endParaRPr>
          </a:p>
        </p:txBody>
      </p:sp>
      <p:sp>
        <p:nvSpPr>
          <p:cNvPr id="82" name="CustomShape 2"/>
          <p:cNvSpPr/>
          <p:nvPr/>
        </p:nvSpPr>
        <p:spPr>
          <a:xfrm>
            <a:off x="654120" y="1594440"/>
            <a:ext cx="8956800" cy="4988880"/>
          </a:xfrm>
          <a:prstGeom prst="rect">
            <a:avLst/>
          </a:prstGeom>
          <a:noFill/>
          <a:ln>
            <a:noFill/>
          </a:ln>
        </p:spPr>
        <p:style>
          <a:lnRef idx="0"/>
          <a:fillRef idx="0"/>
          <a:effectRef idx="0"/>
          <a:fontRef idx="minor"/>
        </p:style>
        <p:txBody>
          <a:bodyPr lIns="90000" rIns="90000" tIns="45000" bIns="45000"/>
          <a:p>
            <a:pPr>
              <a:lnSpc>
                <a:spcPct val="100000"/>
              </a:lnSpc>
            </a:pPr>
            <a:r>
              <a:rPr b="0" lang="da-DK" sz="3200" spc="-1" strike="noStrike">
                <a:solidFill>
                  <a:srgbClr val="000000"/>
                </a:solidFill>
                <a:latin typeface="Arial"/>
                <a:ea typeface="Microsoft YaHei"/>
              </a:rPr>
              <a:t>So-called Green Revolutions in the </a:t>
            </a:r>
            <a:endParaRPr b="0" lang="da-DK" sz="3200" spc="-1" strike="noStrike">
              <a:latin typeface="Arial"/>
            </a:endParaRPr>
          </a:p>
          <a:p>
            <a:pPr>
              <a:lnSpc>
                <a:spcPct val="100000"/>
              </a:lnSpc>
            </a:pPr>
            <a:r>
              <a:rPr b="0" lang="da-DK" sz="3200" spc="-1" strike="noStrike">
                <a:solidFill>
                  <a:srgbClr val="000000"/>
                </a:solidFill>
                <a:latin typeface="Arial"/>
                <a:ea typeface="Microsoft YaHei"/>
              </a:rPr>
              <a:t>Global South:</a:t>
            </a:r>
            <a:endParaRPr b="0" lang="da-DK" sz="3200" spc="-1" strike="noStrike">
              <a:latin typeface="Arial"/>
            </a:endParaRPr>
          </a:p>
          <a:p>
            <a:pPr>
              <a:lnSpc>
                <a:spcPct val="100000"/>
              </a:lnSpc>
            </a:pPr>
            <a:endParaRPr b="0" lang="da-DK" sz="3200" spc="-1" strike="noStrike">
              <a:latin typeface="Arial"/>
            </a:endParaRPr>
          </a:p>
          <a:p>
            <a:pPr marL="216000" indent="-216000">
              <a:lnSpc>
                <a:spcPct val="100000"/>
              </a:lnSpc>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Fossil gas exploration and extraction brings </a:t>
            </a:r>
            <a:endParaRPr b="0" lang="da-DK" sz="3200" spc="-1" strike="noStrike">
              <a:latin typeface="Arial"/>
            </a:endParaRPr>
          </a:p>
          <a:p>
            <a:pPr>
              <a:lnSpc>
                <a:spcPct val="100000"/>
              </a:lnSpc>
            </a:pPr>
            <a:r>
              <a:rPr b="0" lang="da-DK" sz="3200" spc="-1" strike="noStrike">
                <a:solidFill>
                  <a:srgbClr val="000000"/>
                </a:solidFill>
                <a:latin typeface="Arial"/>
                <a:ea typeface="Microsoft YaHei"/>
              </a:rPr>
              <a:t>new market for fertilizer production</a:t>
            </a:r>
            <a:endParaRPr b="0" lang="da-DK" sz="3200" spc="-1" strike="noStrike">
              <a:latin typeface="Arial"/>
            </a:endParaRPr>
          </a:p>
          <a:p>
            <a:pPr>
              <a:lnSpc>
                <a:spcPct val="100000"/>
              </a:lnSpc>
            </a:pPr>
            <a:endParaRPr b="0" lang="da-DK" sz="3200" spc="-1" strike="noStrike">
              <a:latin typeface="Arial"/>
            </a:endParaRPr>
          </a:p>
          <a:p>
            <a:pPr marL="216000" indent="-216000">
              <a:lnSpc>
                <a:spcPct val="100000"/>
              </a:lnSpc>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Fertilizer subsidy programs imposed to </a:t>
            </a:r>
            <a:endParaRPr b="0" lang="da-DK" sz="3200" spc="-1" strike="noStrike">
              <a:latin typeface="Arial"/>
            </a:endParaRPr>
          </a:p>
          <a:p>
            <a:pPr>
              <a:lnSpc>
                <a:spcPct val="100000"/>
              </a:lnSpc>
            </a:pPr>
            <a:r>
              <a:rPr b="0" lang="da-DK" sz="3200" spc="-1" strike="noStrike">
                <a:solidFill>
                  <a:srgbClr val="000000"/>
                </a:solidFill>
                <a:latin typeface="Arial"/>
                <a:ea typeface="Microsoft YaHei"/>
              </a:rPr>
              <a:t>subsidize farmers</a:t>
            </a:r>
            <a:endParaRPr b="0" lang="da-DK" sz="3200" spc="-1" strike="noStrike">
              <a:latin typeface="Arial"/>
            </a:endParaRPr>
          </a:p>
          <a:p>
            <a:pPr>
              <a:lnSpc>
                <a:spcPct val="100000"/>
              </a:lnSpc>
            </a:pPr>
            <a:endParaRPr b="0" lang="da-DK" sz="3200" spc="-1" strike="noStrike">
              <a:latin typeface="Arial"/>
            </a:endParaRPr>
          </a:p>
          <a:p>
            <a:pPr marL="216000" indent="-216000">
              <a:lnSpc>
                <a:spcPct val="100000"/>
              </a:lnSpc>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Soil depletion, becomes more fragile </a:t>
            </a:r>
            <a:endParaRPr b="0" lang="da-DK" sz="3200" spc="-1" strike="noStrike">
              <a:latin typeface="Arial"/>
            </a:endParaRPr>
          </a:p>
          <a:p>
            <a:pPr>
              <a:lnSpc>
                <a:spcPct val="100000"/>
              </a:lnSpc>
            </a:pPr>
            <a:r>
              <a:rPr b="0" lang="da-DK" sz="3200" spc="-1" strike="noStrike">
                <a:solidFill>
                  <a:srgbClr val="000000"/>
                </a:solidFill>
                <a:latin typeface="Arial"/>
                <a:ea typeface="Microsoft YaHei"/>
              </a:rPr>
              <a:t>to climate change</a:t>
            </a:r>
            <a:endParaRPr b="0" lang="da-DK" sz="3200" spc="-1" strike="noStrike">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CustomShape 1"/>
          <p:cNvSpPr/>
          <p:nvPr/>
        </p:nvSpPr>
        <p:spPr>
          <a:xfrm>
            <a:off x="504000" y="301320"/>
            <a:ext cx="9071280" cy="85032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Farmer Input Subsidy Program </a:t>
            </a:r>
            <a:endParaRPr b="0" lang="da-DK" sz="4400" spc="-1" strike="noStrike">
              <a:latin typeface="Arial"/>
            </a:endParaRPr>
          </a:p>
        </p:txBody>
      </p:sp>
      <p:sp>
        <p:nvSpPr>
          <p:cNvPr id="84" name="CustomShape 2"/>
          <p:cNvSpPr/>
          <p:nvPr/>
        </p:nvSpPr>
        <p:spPr>
          <a:xfrm>
            <a:off x="360000" y="1202760"/>
            <a:ext cx="9287280" cy="4988880"/>
          </a:xfrm>
          <a:prstGeom prst="rect">
            <a:avLst/>
          </a:prstGeom>
          <a:noFill/>
          <a:ln w="12600">
            <a:noFill/>
          </a:ln>
        </p:spPr>
        <p:style>
          <a:lnRef idx="0"/>
          <a:fillRef idx="0"/>
          <a:effectRef idx="0"/>
          <a:fontRef idx="minor"/>
        </p:style>
        <p:txBody>
          <a:bodyPr lIns="0" rIns="0" tIns="0" bIns="0"/>
          <a:p>
            <a:pPr>
              <a:lnSpc>
                <a:spcPct val="100000"/>
              </a:lnSpc>
              <a:spcAft>
                <a:spcPts val="1414"/>
              </a:spcAft>
            </a:pPr>
            <a:r>
              <a:rPr b="0" lang="da-DK" sz="3200" spc="-1" strike="noStrike">
                <a:solidFill>
                  <a:srgbClr val="000000"/>
                </a:solidFill>
                <a:latin typeface="Arial"/>
                <a:ea typeface="Microsoft YaHei"/>
              </a:rPr>
              <a:t>FISP = an development aid funded program to subside the use of synthetic fertilizers in small-scale agriculture.</a:t>
            </a:r>
            <a:endParaRPr b="0" lang="da-DK" sz="3200" spc="-1" strike="noStrike">
              <a:latin typeface="Arial"/>
            </a:endParaRPr>
          </a:p>
          <a:p>
            <a:pPr>
              <a:lnSpc>
                <a:spcPct val="100000"/>
              </a:lnSpc>
              <a:spcAft>
                <a:spcPts val="1414"/>
              </a:spcAft>
            </a:pPr>
            <a:r>
              <a:rPr b="0" lang="da-DK" sz="3200" spc="-1" strike="noStrike">
                <a:solidFill>
                  <a:srgbClr val="000000"/>
                </a:solidFill>
                <a:latin typeface="Arial"/>
                <a:ea typeface="Microsoft YaHei"/>
              </a:rPr>
              <a:t>In Malawi the program was declared a success and is now repeated in many ”south” countries. </a:t>
            </a:r>
            <a:endParaRPr b="0" lang="da-DK" sz="3200" spc="-1" strike="noStrike">
              <a:latin typeface="Arial"/>
            </a:endParaRPr>
          </a:p>
          <a:p>
            <a:pPr>
              <a:lnSpc>
                <a:spcPct val="100000"/>
              </a:lnSpc>
              <a:spcAft>
                <a:spcPts val="1414"/>
              </a:spcAft>
            </a:pPr>
            <a:r>
              <a:rPr b="0" lang="da-DK" sz="3200" spc="-1" strike="noStrike">
                <a:solidFill>
                  <a:srgbClr val="000000"/>
                </a:solidFill>
                <a:latin typeface="Arial"/>
                <a:ea typeface="Microsoft YaHei"/>
              </a:rPr>
              <a:t>”</a:t>
            </a:r>
            <a:r>
              <a:rPr b="0" i="1" lang="da-DK" sz="3200" spc="-1" strike="noStrike">
                <a:solidFill>
                  <a:srgbClr val="000000"/>
                </a:solidFill>
                <a:latin typeface="Arial"/>
                <a:ea typeface="Microsoft YaHei"/>
              </a:rPr>
              <a:t>They come with one size fits all policies that just dump GMOs, fertilisers and commercial seeds onto farmers. They use the input subsidy programmes to camouflage the interests and profits of multinational corporations whose products are distributed through the FISPs</a:t>
            </a:r>
            <a:r>
              <a:rPr b="0" lang="da-DK" sz="3200" spc="-1" strike="noStrike">
                <a:solidFill>
                  <a:srgbClr val="000000"/>
                </a:solidFill>
                <a:latin typeface="Arial"/>
                <a:ea typeface="Microsoft YaHei"/>
              </a:rPr>
              <a:t>”.</a:t>
            </a:r>
            <a:endParaRPr b="0" lang="da-DK" sz="3200" spc="-1" strike="noStrike">
              <a:latin typeface="Arial"/>
            </a:endParaRPr>
          </a:p>
          <a:p>
            <a:pPr>
              <a:lnSpc>
                <a:spcPct val="100000"/>
              </a:lnSpc>
              <a:spcAft>
                <a:spcPts val="1414"/>
              </a:spcAft>
            </a:pPr>
            <a:r>
              <a:rPr b="0" lang="da-DK" sz="3200" spc="-1" strike="noStrike">
                <a:solidFill>
                  <a:srgbClr val="000000"/>
                </a:solidFill>
                <a:latin typeface="Arial"/>
                <a:ea typeface="Microsoft YaHei"/>
              </a:rPr>
              <a:t>- Rural Women's Assembly, Malawi</a:t>
            </a:r>
            <a:endParaRPr b="0" lang="da-DK" sz="3200" spc="-1" strike="noStrike">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 name="CustomShape 1"/>
          <p:cNvSpPr/>
          <p:nvPr/>
        </p:nvSpPr>
        <p:spPr>
          <a:xfrm>
            <a:off x="504000" y="301320"/>
            <a:ext cx="9071280" cy="126180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Masters in green washing</a:t>
            </a:r>
            <a:endParaRPr b="0" lang="da-DK" sz="4400" spc="-1" strike="noStrike">
              <a:latin typeface="Arial"/>
            </a:endParaRPr>
          </a:p>
        </p:txBody>
      </p:sp>
      <p:pic>
        <p:nvPicPr>
          <p:cNvPr id="86" name="" descr=""/>
          <p:cNvPicPr/>
          <p:nvPr/>
        </p:nvPicPr>
        <p:blipFill>
          <a:blip r:embed="rId1"/>
          <a:stretch/>
        </p:blipFill>
        <p:spPr>
          <a:xfrm>
            <a:off x="1270080" y="1403640"/>
            <a:ext cx="7753320" cy="554760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 name="CustomShape 1"/>
          <p:cNvSpPr/>
          <p:nvPr/>
        </p:nvSpPr>
        <p:spPr>
          <a:xfrm>
            <a:off x="504000" y="301320"/>
            <a:ext cx="9071280" cy="126180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The face of an industry</a:t>
            </a:r>
            <a:endParaRPr b="0" lang="da-DK" sz="4400" spc="-1" strike="noStrike">
              <a:latin typeface="Arial"/>
            </a:endParaRPr>
          </a:p>
        </p:txBody>
      </p:sp>
      <p:pic>
        <p:nvPicPr>
          <p:cNvPr id="88" name="" descr=""/>
          <p:cNvPicPr/>
          <p:nvPr/>
        </p:nvPicPr>
        <p:blipFill>
          <a:blip r:embed="rId1"/>
          <a:stretch/>
        </p:blipFill>
        <p:spPr>
          <a:xfrm>
            <a:off x="468000" y="1735200"/>
            <a:ext cx="7786800" cy="5316120"/>
          </a:xfrm>
          <a:prstGeom prst="rect">
            <a:avLst/>
          </a:prstGeom>
          <a:ln>
            <a:noFill/>
          </a:ln>
        </p:spPr>
      </p:pic>
      <p:pic>
        <p:nvPicPr>
          <p:cNvPr id="89" name="" descr=""/>
          <p:cNvPicPr/>
          <p:nvPr/>
        </p:nvPicPr>
        <p:blipFill>
          <a:blip r:embed="rId2"/>
          <a:stretch/>
        </p:blipFill>
        <p:spPr>
          <a:xfrm>
            <a:off x="7703640" y="2757240"/>
            <a:ext cx="2102040" cy="1436760"/>
          </a:xfrm>
          <a:prstGeom prst="rect">
            <a:avLst/>
          </a:prstGeom>
          <a:ln w="12600">
            <a:noFill/>
          </a:ln>
        </p:spPr>
      </p:pic>
      <p:pic>
        <p:nvPicPr>
          <p:cNvPr id="90" name="" descr=""/>
          <p:cNvPicPr/>
          <p:nvPr/>
        </p:nvPicPr>
        <p:blipFill>
          <a:blip r:embed="rId3"/>
          <a:stretch/>
        </p:blipFill>
        <p:spPr>
          <a:xfrm>
            <a:off x="8154720" y="2372760"/>
            <a:ext cx="1019880" cy="768240"/>
          </a:xfrm>
          <a:prstGeom prst="rect">
            <a:avLst/>
          </a:prstGeom>
          <a:ln w="12600">
            <a:noFill/>
          </a:ln>
        </p:spPr>
      </p:pic>
      <p:pic>
        <p:nvPicPr>
          <p:cNvPr id="91" name="" descr=""/>
          <p:cNvPicPr/>
          <p:nvPr/>
        </p:nvPicPr>
        <p:blipFill>
          <a:blip r:embed="rId4"/>
          <a:stretch/>
        </p:blipFill>
        <p:spPr>
          <a:xfrm>
            <a:off x="8890920" y="1703880"/>
            <a:ext cx="751680" cy="635040"/>
          </a:xfrm>
          <a:prstGeom prst="rect">
            <a:avLst/>
          </a:prstGeom>
          <a:ln w="12600">
            <a:noFill/>
          </a:ln>
        </p:spPr>
      </p:pic>
      <p:pic>
        <p:nvPicPr>
          <p:cNvPr id="92" name="" descr=""/>
          <p:cNvPicPr/>
          <p:nvPr/>
        </p:nvPicPr>
        <p:blipFill>
          <a:blip r:embed="rId5"/>
          <a:stretch/>
        </p:blipFill>
        <p:spPr>
          <a:xfrm>
            <a:off x="8790120" y="3709800"/>
            <a:ext cx="786600" cy="790200"/>
          </a:xfrm>
          <a:prstGeom prst="rect">
            <a:avLst/>
          </a:prstGeom>
          <a:ln w="12600">
            <a:noFill/>
          </a:ln>
        </p:spPr>
      </p:pic>
      <p:pic>
        <p:nvPicPr>
          <p:cNvPr id="93" name="" descr=""/>
          <p:cNvPicPr/>
          <p:nvPr/>
        </p:nvPicPr>
        <p:blipFill>
          <a:blip r:embed="rId6"/>
          <a:stretch/>
        </p:blipFill>
        <p:spPr>
          <a:xfrm>
            <a:off x="7820640" y="5898960"/>
            <a:ext cx="2190600" cy="1570320"/>
          </a:xfrm>
          <a:prstGeom prst="rect">
            <a:avLst/>
          </a:prstGeom>
          <a:ln w="12600">
            <a:noFill/>
          </a:ln>
        </p:spPr>
      </p:pic>
      <p:pic>
        <p:nvPicPr>
          <p:cNvPr id="94" name="" descr=""/>
          <p:cNvPicPr/>
          <p:nvPr/>
        </p:nvPicPr>
        <p:blipFill>
          <a:blip r:embed="rId7"/>
          <a:stretch/>
        </p:blipFill>
        <p:spPr>
          <a:xfrm>
            <a:off x="8489520" y="4523400"/>
            <a:ext cx="1438200" cy="974880"/>
          </a:xfrm>
          <a:prstGeom prst="rect">
            <a:avLst/>
          </a:prstGeom>
          <a:ln w="12600">
            <a:noFill/>
          </a:ln>
        </p:spPr>
      </p:pic>
      <p:pic>
        <p:nvPicPr>
          <p:cNvPr id="95" name="" descr=""/>
          <p:cNvPicPr/>
          <p:nvPr/>
        </p:nvPicPr>
        <p:blipFill>
          <a:blip r:embed="rId8"/>
          <a:stretch/>
        </p:blipFill>
        <p:spPr>
          <a:xfrm>
            <a:off x="8623080" y="5235480"/>
            <a:ext cx="1087920" cy="1281600"/>
          </a:xfrm>
          <a:prstGeom prst="rect">
            <a:avLst/>
          </a:prstGeom>
          <a:ln w="12600">
            <a:noFill/>
          </a:ln>
        </p:spPr>
      </p:pic>
      <p:sp>
        <p:nvSpPr>
          <p:cNvPr id="96" name="CustomShape 2"/>
          <p:cNvSpPr/>
          <p:nvPr/>
        </p:nvSpPr>
        <p:spPr>
          <a:xfrm>
            <a:off x="902520" y="7085160"/>
            <a:ext cx="1229040" cy="260640"/>
          </a:xfrm>
          <a:prstGeom prst="rect">
            <a:avLst/>
          </a:prstGeom>
          <a:noFill/>
          <a:ln>
            <a:noFill/>
          </a:ln>
        </p:spPr>
        <p:style>
          <a:lnRef idx="0"/>
          <a:fillRef idx="0"/>
          <a:effectRef idx="0"/>
          <a:fontRef idx="minor"/>
        </p:style>
        <p:txBody>
          <a:bodyPr lIns="90000" rIns="90000" tIns="45000" bIns="45000"/>
          <a:p>
            <a:pPr>
              <a:lnSpc>
                <a:spcPct val="100000"/>
              </a:lnSpc>
            </a:pPr>
            <a:r>
              <a:rPr b="0" lang="da-DK" sz="1200" spc="-1" strike="noStrike">
                <a:solidFill>
                  <a:srgbClr val="000000"/>
                </a:solidFill>
                <a:latin typeface="Arial"/>
                <a:ea typeface="Microsoft YaHei"/>
              </a:rPr>
              <a:t>Data, ano 2015</a:t>
            </a:r>
            <a:endParaRPr b="0" lang="da-DK" sz="1200" spc="-1" strike="noStrike">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7" name="CustomShape 1"/>
          <p:cNvSpPr/>
          <p:nvPr/>
        </p:nvSpPr>
        <p:spPr>
          <a:xfrm>
            <a:off x="504000" y="301320"/>
            <a:ext cx="9071280" cy="126180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YARA – a fertilizer giant</a:t>
            </a:r>
            <a:endParaRPr b="0" lang="da-DK" sz="4400" spc="-1" strike="noStrike">
              <a:latin typeface="Arial"/>
            </a:endParaRPr>
          </a:p>
        </p:txBody>
      </p:sp>
      <p:sp>
        <p:nvSpPr>
          <p:cNvPr id="98" name="CustomShape 2"/>
          <p:cNvSpPr/>
          <p:nvPr/>
        </p:nvSpPr>
        <p:spPr>
          <a:xfrm>
            <a:off x="504000" y="1440000"/>
            <a:ext cx="9071280" cy="5329080"/>
          </a:xfrm>
          <a:prstGeom prst="rect">
            <a:avLst/>
          </a:prstGeom>
          <a:noFill/>
          <a:ln w="12600">
            <a:noFill/>
          </a:ln>
        </p:spPr>
        <p:style>
          <a:lnRef idx="0"/>
          <a:fillRef idx="0"/>
          <a:effectRef idx="0"/>
          <a:fontRef idx="minor"/>
        </p:style>
        <p:txBody>
          <a:bodyPr lIns="0" rIns="0" tIns="0" bIns="0"/>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Revenues 2017: NOK 93.8 billion / EUR 9,8 billion</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Fertilizer primary activity (27.1 million tonnes fertilizer sales in 2017 of 36.3 million tonnes in total Deliveries)</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Yara dominates global nitrogen fertilizer production</a:t>
            </a:r>
            <a:endParaRPr b="0" lang="da-DK" sz="3200" spc="-1" strike="noStrike">
              <a:latin typeface="Arial"/>
            </a:endParaRPr>
          </a:p>
        </p:txBody>
      </p:sp>
      <p:pic>
        <p:nvPicPr>
          <p:cNvPr id="99" name="" descr=""/>
          <p:cNvPicPr/>
          <p:nvPr/>
        </p:nvPicPr>
        <p:blipFill>
          <a:blip r:embed="rId1"/>
          <a:stretch/>
        </p:blipFill>
        <p:spPr>
          <a:xfrm>
            <a:off x="6912000" y="4680000"/>
            <a:ext cx="2447640" cy="2460600"/>
          </a:xfrm>
          <a:prstGeom prst="rect">
            <a:avLst/>
          </a:prstGeom>
          <a:ln w="1260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CustomShape 1"/>
          <p:cNvSpPr/>
          <p:nvPr/>
        </p:nvSpPr>
        <p:spPr>
          <a:xfrm>
            <a:off x="432000" y="864000"/>
            <a:ext cx="9071280" cy="4988880"/>
          </a:xfrm>
          <a:prstGeom prst="rect">
            <a:avLst/>
          </a:prstGeom>
          <a:noFill/>
          <a:ln w="12600">
            <a:noFill/>
          </a:ln>
        </p:spPr>
        <p:style>
          <a:lnRef idx="0"/>
          <a:fillRef idx="0"/>
          <a:effectRef idx="0"/>
          <a:fontRef idx="minor"/>
        </p:style>
        <p:txBody>
          <a:bodyPr lIns="0" rIns="0" tIns="0" bIns="0"/>
          <a:p>
            <a:pPr>
              <a:lnSpc>
                <a:spcPct val="100000"/>
              </a:lnSpc>
              <a:spcAft>
                <a:spcPts val="1414"/>
              </a:spcAft>
            </a:pPr>
            <a:r>
              <a:rPr b="0" lang="da-DK" sz="4000" spc="-1" strike="noStrike">
                <a:solidFill>
                  <a:srgbClr val="000000"/>
                </a:solidFill>
                <a:latin typeface="Arial"/>
                <a:ea typeface="Microsoft YaHei"/>
              </a:rPr>
              <a:t>Why do we want to work against industrial agriculture, and why are synthetic fertilizers a good target?</a:t>
            </a:r>
            <a:endParaRPr b="0" lang="da-DK" sz="4000" spc="-1" strike="noStrike">
              <a:latin typeface="Arial"/>
            </a:endParaRPr>
          </a:p>
        </p:txBody>
      </p:sp>
      <p:pic>
        <p:nvPicPr>
          <p:cNvPr id="48" name="" descr=""/>
          <p:cNvPicPr/>
          <p:nvPr/>
        </p:nvPicPr>
        <p:blipFill>
          <a:blip r:embed="rId1"/>
          <a:stretch/>
        </p:blipFill>
        <p:spPr>
          <a:xfrm>
            <a:off x="2088000" y="3312000"/>
            <a:ext cx="6777720" cy="3530160"/>
          </a:xfrm>
          <a:prstGeom prst="rect">
            <a:avLst/>
          </a:prstGeom>
          <a:ln w="12600">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0" name="CustomShape 1"/>
          <p:cNvSpPr/>
          <p:nvPr/>
        </p:nvSpPr>
        <p:spPr>
          <a:xfrm>
            <a:off x="288000" y="105840"/>
            <a:ext cx="9071280" cy="126180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YARA – a fertilizer giant</a:t>
            </a:r>
            <a:endParaRPr b="0" lang="da-DK" sz="4400" spc="-1" strike="noStrike">
              <a:latin typeface="Arial"/>
            </a:endParaRPr>
          </a:p>
        </p:txBody>
      </p:sp>
      <p:sp>
        <p:nvSpPr>
          <p:cNvPr id="101" name="CustomShape 2"/>
          <p:cNvSpPr/>
          <p:nvPr/>
        </p:nvSpPr>
        <p:spPr>
          <a:xfrm>
            <a:off x="524160" y="1224000"/>
            <a:ext cx="9071280" cy="6367320"/>
          </a:xfrm>
          <a:prstGeom prst="rect">
            <a:avLst/>
          </a:prstGeom>
          <a:noFill/>
          <a:ln w="12600">
            <a:noFill/>
          </a:ln>
        </p:spPr>
        <p:style>
          <a:lnRef idx="0"/>
          <a:fillRef idx="0"/>
          <a:effectRef idx="0"/>
          <a:fontRef idx="minor"/>
        </p:style>
        <p:txBody>
          <a:bodyPr lIns="0" rIns="0" tIns="0" bIns="0"/>
          <a:p>
            <a:pPr marL="216000" indent="-216000">
              <a:lnSpc>
                <a:spcPct val="100000"/>
              </a:lnSpc>
              <a:spcAft>
                <a:spcPts val="1414"/>
              </a:spcAft>
              <a:buClr>
                <a:srgbClr val="000000"/>
              </a:buClr>
              <a:buSzPct val="45000"/>
              <a:buFont typeface="Wingdings" charset="2"/>
              <a:buChar char=""/>
            </a:pPr>
            <a:r>
              <a:rPr b="0" lang="da-DK" sz="2900" spc="-1" strike="noStrike">
                <a:solidFill>
                  <a:srgbClr val="000000"/>
                </a:solidFill>
                <a:latin typeface="Arial"/>
                <a:ea typeface="Microsoft YaHei"/>
              </a:rPr>
              <a:t> </a:t>
            </a:r>
            <a:r>
              <a:rPr b="0" lang="da-DK" sz="2900" spc="-1" strike="noStrike">
                <a:solidFill>
                  <a:srgbClr val="000000"/>
                </a:solidFill>
                <a:latin typeface="Arial"/>
                <a:ea typeface="Microsoft YaHei"/>
              </a:rPr>
              <a:t>Established as Norsk Hydro in 1905, demerged as Yara International ASA in 2004</a:t>
            </a:r>
            <a:endParaRPr b="0" lang="da-DK" sz="29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2900" spc="-1" strike="noStrike">
                <a:solidFill>
                  <a:srgbClr val="000000"/>
                </a:solidFill>
                <a:latin typeface="Arial"/>
                <a:ea typeface="Microsoft YaHei"/>
              </a:rPr>
              <a:t> </a:t>
            </a:r>
            <a:r>
              <a:rPr b="0" lang="da-DK" sz="2900" spc="-1" strike="noStrike">
                <a:solidFill>
                  <a:srgbClr val="000000"/>
                </a:solidFill>
                <a:latin typeface="Arial"/>
                <a:ea typeface="Microsoft YaHei"/>
              </a:rPr>
              <a:t>Listed on the Oslo Stock Exchange. Norwegian government owns more than a third of Yara and is its largest shareholder</a:t>
            </a:r>
            <a:endParaRPr b="0" lang="da-DK" sz="29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2900" spc="-1" strike="noStrike">
                <a:solidFill>
                  <a:srgbClr val="000000"/>
                </a:solidFill>
                <a:latin typeface="Arial"/>
                <a:ea typeface="Microsoft YaHei"/>
              </a:rPr>
              <a:t> </a:t>
            </a:r>
            <a:r>
              <a:rPr b="0" lang="da-DK" sz="2900" spc="-1" strike="noStrike">
                <a:solidFill>
                  <a:srgbClr val="000000"/>
                </a:solidFill>
                <a:latin typeface="Arial"/>
                <a:ea typeface="Microsoft YaHei"/>
              </a:rPr>
              <a:t>Headquartered in Oslo, Norway</a:t>
            </a:r>
            <a:endParaRPr b="0" lang="da-DK" sz="29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2900" spc="-1" strike="noStrike">
                <a:solidFill>
                  <a:srgbClr val="000000"/>
                </a:solidFill>
                <a:latin typeface="Arial"/>
                <a:ea typeface="Microsoft YaHei"/>
              </a:rPr>
              <a:t> </a:t>
            </a:r>
            <a:r>
              <a:rPr b="0" lang="da-DK" sz="2900" spc="-1" strike="noStrike">
                <a:solidFill>
                  <a:srgbClr val="000000"/>
                </a:solidFill>
                <a:latin typeface="Arial"/>
                <a:ea typeface="Microsoft YaHei"/>
              </a:rPr>
              <a:t>President and CEO, Svein Tore Holsether, since Sept. 2015</a:t>
            </a:r>
            <a:endParaRPr b="0" lang="da-DK" sz="29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2900" spc="-1" strike="noStrike">
                <a:solidFill>
                  <a:srgbClr val="000000"/>
                </a:solidFill>
                <a:latin typeface="Arial"/>
                <a:ea typeface="Microsoft YaHei"/>
              </a:rPr>
              <a:t> </a:t>
            </a:r>
            <a:r>
              <a:rPr b="0" lang="da-DK" sz="2900" spc="-1" strike="noStrike">
                <a:solidFill>
                  <a:srgbClr val="000000"/>
                </a:solidFill>
                <a:latin typeface="Arial"/>
                <a:ea typeface="Microsoft YaHei"/>
              </a:rPr>
              <a:t>Production sites on six continents, operations in more than 50 countries and sales to about 150 countries</a:t>
            </a:r>
            <a:endParaRPr b="0" lang="da-DK" sz="29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2900" spc="-1" strike="noStrike">
                <a:solidFill>
                  <a:srgbClr val="000000"/>
                </a:solidFill>
                <a:latin typeface="Arial"/>
                <a:ea typeface="Microsoft YaHei"/>
              </a:rPr>
              <a:t> </a:t>
            </a:r>
            <a:r>
              <a:rPr b="0" lang="da-DK" sz="2900" spc="-1" strike="noStrike">
                <a:solidFill>
                  <a:srgbClr val="000000"/>
                </a:solidFill>
                <a:latin typeface="Arial"/>
                <a:ea typeface="Microsoft YaHei"/>
              </a:rPr>
              <a:t>More than16,000 employees</a:t>
            </a:r>
            <a:endParaRPr b="0" lang="da-DK" sz="2900" spc="-1" strike="noStrike">
              <a:latin typeface="Arial"/>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2" name="CustomShape 1"/>
          <p:cNvSpPr/>
          <p:nvPr/>
        </p:nvSpPr>
        <p:spPr>
          <a:xfrm>
            <a:off x="504000" y="301320"/>
            <a:ext cx="9071280" cy="126180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FREE THE SOIL</a:t>
            </a:r>
            <a:endParaRPr b="0" lang="da-DK" sz="4400" spc="-1" strike="noStrike">
              <a:latin typeface="Arial"/>
            </a:endParaRPr>
          </a:p>
        </p:txBody>
      </p:sp>
      <p:pic>
        <p:nvPicPr>
          <p:cNvPr id="103" name="Content Placeholder 4" descr=""/>
          <p:cNvPicPr/>
          <p:nvPr/>
        </p:nvPicPr>
        <p:blipFill>
          <a:blip r:embed="rId1"/>
          <a:stretch/>
        </p:blipFill>
        <p:spPr>
          <a:xfrm>
            <a:off x="0" y="1296000"/>
            <a:ext cx="10080360" cy="6263280"/>
          </a:xfrm>
          <a:prstGeom prst="rect">
            <a:avLst/>
          </a:prstGeom>
          <a:ln w="12600">
            <a:noFill/>
          </a:ln>
        </p:spPr>
      </p:pic>
      <p:sp>
        <p:nvSpPr>
          <p:cNvPr id="104" name="CustomShape 2"/>
          <p:cNvSpPr/>
          <p:nvPr/>
        </p:nvSpPr>
        <p:spPr>
          <a:xfrm>
            <a:off x="504000" y="1769040"/>
            <a:ext cx="9071280" cy="4988880"/>
          </a:xfrm>
          <a:prstGeom prst="rect">
            <a:avLst/>
          </a:prstGeom>
          <a:noFill/>
          <a:ln w="12600">
            <a:noFill/>
          </a:ln>
        </p:spPr>
        <p:style>
          <a:lnRef idx="0"/>
          <a:fillRef idx="0"/>
          <a:effectRef idx="0"/>
          <a:fontRef idx="minor"/>
        </p:style>
        <p:txBody>
          <a:bodyPr lIns="0" rIns="0" tIns="0" bIns="0"/>
          <a:p>
            <a:pPr marL="457200" indent="-456840">
              <a:lnSpc>
                <a:spcPct val="100000"/>
              </a:lnSpc>
              <a:spcAft>
                <a:spcPts val="1414"/>
              </a:spcAft>
            </a:pPr>
            <a:r>
              <a:rPr b="0" lang="da-DK" sz="3200" spc="-1" strike="noStrike">
                <a:solidFill>
                  <a:srgbClr val="000000"/>
                </a:solidFill>
                <a:latin typeface="Arial"/>
                <a:ea typeface="Microsoft YaHei"/>
              </a:rPr>
              <a:t> </a:t>
            </a:r>
            <a:endParaRPr b="0" lang="da-DK" sz="3200" spc="-1" strike="noStrike">
              <a:latin typeface="Arial"/>
            </a:endParaRPr>
          </a:p>
          <a:p>
            <a:pPr marL="457200" indent="-456840">
              <a:lnSpc>
                <a:spcPct val="100000"/>
              </a:lnSpc>
              <a:spcAft>
                <a:spcPts val="1414"/>
              </a:spcAft>
            </a:pPr>
            <a:r>
              <a:rPr b="0" lang="da-DK" sz="3200" spc="-1" strike="noStrike">
                <a:solidFill>
                  <a:srgbClr val="000000"/>
                </a:solidFill>
                <a:latin typeface="Arial"/>
                <a:ea typeface="Microsoft YaHei"/>
              </a:rPr>
              <a:t> </a:t>
            </a:r>
            <a:endParaRPr b="0" lang="da-DK" sz="3200" spc="-1" strike="noStrike">
              <a:latin typeface="Arial"/>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5" name="CustomShape 1"/>
          <p:cNvSpPr/>
          <p:nvPr/>
        </p:nvSpPr>
        <p:spPr>
          <a:xfrm>
            <a:off x="504000" y="301320"/>
            <a:ext cx="9071280" cy="126180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Site: YARA Brunsbüttel</a:t>
            </a:r>
            <a:endParaRPr b="0" lang="da-DK" sz="4400" spc="-1" strike="noStrike">
              <a:latin typeface="Arial"/>
            </a:endParaRPr>
          </a:p>
        </p:txBody>
      </p:sp>
      <p:sp>
        <p:nvSpPr>
          <p:cNvPr id="106" name="CustomShape 2"/>
          <p:cNvSpPr/>
          <p:nvPr/>
        </p:nvSpPr>
        <p:spPr>
          <a:xfrm>
            <a:off x="504000" y="1769040"/>
            <a:ext cx="9071280" cy="4988880"/>
          </a:xfrm>
          <a:prstGeom prst="rect">
            <a:avLst/>
          </a:prstGeom>
          <a:noFill/>
          <a:ln w="12600">
            <a:noFill/>
          </a:ln>
        </p:spPr>
        <p:style>
          <a:lnRef idx="0"/>
          <a:fillRef idx="0"/>
          <a:effectRef idx="0"/>
          <a:fontRef idx="minor"/>
        </p:style>
        <p:txBody>
          <a:bodyPr lIns="0" rIns="0" tIns="0" bIns="0"/>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A few maps and images</a:t>
            </a:r>
            <a:endParaRPr b="0" lang="da-DK" sz="3200" spc="-1" strike="noStrike">
              <a:latin typeface="Arial"/>
            </a:endParaRPr>
          </a:p>
          <a:p>
            <a:pPr>
              <a:lnSpc>
                <a:spcPct val="100000"/>
              </a:lnSpc>
              <a:spcAft>
                <a:spcPts val="1414"/>
              </a:spcAft>
            </a:pPr>
            <a:endParaRPr b="0" lang="da-DK" sz="3200" spc="-1" strike="noStrike">
              <a:latin typeface="Arial"/>
            </a:endParaRPr>
          </a:p>
        </p:txBody>
      </p:sp>
      <p:pic>
        <p:nvPicPr>
          <p:cNvPr id="107" name="" descr=""/>
          <p:cNvPicPr/>
          <p:nvPr/>
        </p:nvPicPr>
        <p:blipFill>
          <a:blip r:embed="rId1"/>
          <a:stretch/>
        </p:blipFill>
        <p:spPr>
          <a:xfrm>
            <a:off x="5184000" y="2232000"/>
            <a:ext cx="3848400" cy="4607640"/>
          </a:xfrm>
          <a:prstGeom prst="rect">
            <a:avLst/>
          </a:prstGeom>
          <a:ln w="12600">
            <a:noFill/>
          </a:ln>
        </p:spPr>
      </p:pic>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CustomShape 1"/>
          <p:cNvSpPr/>
          <p:nvPr/>
        </p:nvSpPr>
        <p:spPr>
          <a:xfrm>
            <a:off x="504000" y="301320"/>
            <a:ext cx="9071280" cy="126180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Site: YARA Brunsbüttel</a:t>
            </a:r>
            <a:endParaRPr b="0" lang="da-DK" sz="4400" spc="-1" strike="noStrike">
              <a:latin typeface="Arial"/>
            </a:endParaRPr>
          </a:p>
        </p:txBody>
      </p:sp>
      <p:pic>
        <p:nvPicPr>
          <p:cNvPr id="109" name="" descr=""/>
          <p:cNvPicPr/>
          <p:nvPr/>
        </p:nvPicPr>
        <p:blipFill>
          <a:blip r:embed="rId1"/>
          <a:stretch/>
        </p:blipFill>
        <p:spPr>
          <a:xfrm>
            <a:off x="503640" y="2692440"/>
            <a:ext cx="9071280" cy="3141360"/>
          </a:xfrm>
          <a:prstGeom prst="rect">
            <a:avLst/>
          </a:prstGeom>
          <a:ln>
            <a:noFill/>
          </a:ln>
        </p:spPr>
      </p:pic>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0" name="CustomShape 1"/>
          <p:cNvSpPr/>
          <p:nvPr/>
        </p:nvSpPr>
        <p:spPr>
          <a:xfrm>
            <a:off x="504000" y="301320"/>
            <a:ext cx="9071640" cy="126144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Site: YARA Brunsbüttel</a:t>
            </a:r>
            <a:endParaRPr b="0" lang="da-DK" sz="4400" spc="-1" strike="noStrike">
              <a:latin typeface="Arial"/>
            </a:endParaRPr>
          </a:p>
        </p:txBody>
      </p:sp>
      <p:pic>
        <p:nvPicPr>
          <p:cNvPr id="111" name="" descr=""/>
          <p:cNvPicPr/>
          <p:nvPr/>
        </p:nvPicPr>
        <p:blipFill>
          <a:blip r:embed="rId1"/>
          <a:stretch/>
        </p:blipFill>
        <p:spPr>
          <a:xfrm>
            <a:off x="0" y="1440000"/>
            <a:ext cx="10080360" cy="6119280"/>
          </a:xfrm>
          <a:prstGeom prst="rect">
            <a:avLst/>
          </a:prstGeom>
          <a:ln>
            <a:noFill/>
          </a:ln>
        </p:spPr>
      </p:pic>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 name="CustomShape 1"/>
          <p:cNvSpPr/>
          <p:nvPr/>
        </p:nvSpPr>
        <p:spPr>
          <a:xfrm>
            <a:off x="504000" y="216000"/>
            <a:ext cx="9071280" cy="165564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800" spc="-1" strike="noStrike">
                <a:solidFill>
                  <a:srgbClr val="000000"/>
                </a:solidFill>
                <a:latin typeface="Arial"/>
                <a:ea typeface="Microsoft YaHei"/>
              </a:rPr>
              <a:t>Let's smash industrial agriculture </a:t>
            </a:r>
            <a:br/>
            <a:r>
              <a:rPr b="0" lang="da-DK" sz="4800" spc="-1" strike="noStrike">
                <a:solidFill>
                  <a:srgbClr val="000000"/>
                </a:solidFill>
                <a:latin typeface="Arial"/>
                <a:ea typeface="Microsoft YaHei"/>
              </a:rPr>
              <a:t>for climate justice</a:t>
            </a:r>
            <a:endParaRPr b="0" lang="da-DK" sz="4800" spc="-1" strike="noStrike">
              <a:latin typeface="Arial"/>
            </a:endParaRPr>
          </a:p>
        </p:txBody>
      </p:sp>
      <p:pic>
        <p:nvPicPr>
          <p:cNvPr id="113" name="" descr=""/>
          <p:cNvPicPr/>
          <p:nvPr/>
        </p:nvPicPr>
        <p:blipFill>
          <a:blip r:embed="rId1"/>
          <a:stretch/>
        </p:blipFill>
        <p:spPr>
          <a:xfrm>
            <a:off x="537120" y="5193000"/>
            <a:ext cx="9071280" cy="1916640"/>
          </a:xfrm>
          <a:prstGeom prst="rect">
            <a:avLst/>
          </a:prstGeom>
          <a:ln>
            <a:noFill/>
          </a:ln>
        </p:spPr>
      </p:pic>
      <p:sp>
        <p:nvSpPr>
          <p:cNvPr id="114" name="CustomShape 2"/>
          <p:cNvSpPr/>
          <p:nvPr/>
        </p:nvSpPr>
        <p:spPr>
          <a:xfrm>
            <a:off x="648000" y="2014920"/>
            <a:ext cx="8960400" cy="4248720"/>
          </a:xfrm>
          <a:prstGeom prst="rect">
            <a:avLst/>
          </a:prstGeom>
          <a:noFill/>
          <a:ln>
            <a:noFill/>
          </a:ln>
        </p:spPr>
        <p:style>
          <a:lnRef idx="0"/>
          <a:fillRef idx="0"/>
          <a:effectRef idx="0"/>
          <a:fontRef idx="minor"/>
        </p:style>
        <p:txBody>
          <a:bodyPr lIns="90000" rIns="90000" tIns="45000" bIns="45000"/>
          <a:p>
            <a:pPr>
              <a:lnSpc>
                <a:spcPct val="100000"/>
              </a:lnSpc>
            </a:pPr>
            <a:r>
              <a:rPr b="0" lang="da-DK" sz="3200" spc="-1" strike="noStrike">
                <a:latin typeface="Arial"/>
              </a:rPr>
              <a:t>Join the camp+mass action on the third week of September 2019</a:t>
            </a:r>
            <a:endParaRPr b="0" lang="da-DK" sz="3200" spc="-1" strike="noStrike">
              <a:latin typeface="Arial"/>
            </a:endParaRPr>
          </a:p>
          <a:p>
            <a:pPr>
              <a:lnSpc>
                <a:spcPct val="100000"/>
              </a:lnSpc>
            </a:pPr>
            <a:endParaRPr b="0" lang="da-DK" sz="3200" spc="-1" strike="noStrike">
              <a:latin typeface="Arial"/>
            </a:endParaRPr>
          </a:p>
          <a:p>
            <a:pPr>
              <a:lnSpc>
                <a:spcPct val="100000"/>
              </a:lnSpc>
            </a:pPr>
            <a:r>
              <a:rPr b="0" lang="da-DK" sz="3200" spc="-1" strike="noStrike">
                <a:latin typeface="Arial"/>
              </a:rPr>
              <a:t>Join next Free the Soil plenary in Berlin, Januar 18-20, 2019</a:t>
            </a:r>
            <a:endParaRPr b="0" lang="da-DK" sz="3200" spc="-1" strike="noStrike">
              <a:latin typeface="Arial"/>
            </a:endParaRPr>
          </a:p>
          <a:p>
            <a:pPr>
              <a:lnSpc>
                <a:spcPct val="100000"/>
              </a:lnSpc>
            </a:pPr>
            <a:endParaRPr b="0" lang="da-DK" sz="3200" spc="-1" strike="noStrike">
              <a:latin typeface="Arial"/>
            </a:endParaRPr>
          </a:p>
          <a:p>
            <a:pPr>
              <a:lnSpc>
                <a:spcPct val="100000"/>
              </a:lnSpc>
            </a:pPr>
            <a:r>
              <a:rPr b="0" lang="da-DK" sz="3200" spc="-1" strike="noStrike">
                <a:latin typeface="Arial"/>
              </a:rPr>
              <a:t>Or make your self ready by informing your self and preparing decentralized actions!</a:t>
            </a:r>
            <a:endParaRPr b="0" lang="da-DK" sz="3200" spc="-1" strike="noStrike">
              <a:latin typeface="Arial"/>
            </a:endParaRPr>
          </a:p>
          <a:p>
            <a:pPr>
              <a:lnSpc>
                <a:spcPct val="100000"/>
              </a:lnSpc>
            </a:pPr>
            <a:endParaRPr b="0" lang="da-DK" sz="3200" spc="-1" strike="noStrike">
              <a:latin typeface="Arial"/>
            </a:endParaRPr>
          </a:p>
          <a:p>
            <a:pPr>
              <a:lnSpc>
                <a:spcPct val="100000"/>
              </a:lnSpc>
            </a:pPr>
            <a:endParaRPr b="0" lang="da-DK" sz="3200" spc="-1" strike="noStrike">
              <a:latin typeface="Arial"/>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15" name="" descr=""/>
          <p:cNvPicPr/>
          <p:nvPr/>
        </p:nvPicPr>
        <p:blipFill>
          <a:blip r:embed="rId1"/>
          <a:stretch/>
        </p:blipFill>
        <p:spPr>
          <a:xfrm>
            <a:off x="2924640" y="1116720"/>
            <a:ext cx="4029480" cy="498888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CustomShape 1"/>
          <p:cNvSpPr/>
          <p:nvPr/>
        </p:nvSpPr>
        <p:spPr>
          <a:xfrm>
            <a:off x="504000" y="301320"/>
            <a:ext cx="9071640" cy="126144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Poster</a:t>
            </a:r>
            <a:endParaRPr b="0" lang="da-DK" sz="4400" spc="-1" strike="noStrike">
              <a:latin typeface="Arial"/>
            </a:endParaRPr>
          </a:p>
        </p:txBody>
      </p:sp>
      <p:pic>
        <p:nvPicPr>
          <p:cNvPr id="50" name="" descr=""/>
          <p:cNvPicPr/>
          <p:nvPr/>
        </p:nvPicPr>
        <p:blipFill>
          <a:blip r:embed="rId1"/>
          <a:stretch/>
        </p:blipFill>
        <p:spPr>
          <a:xfrm>
            <a:off x="0" y="203760"/>
            <a:ext cx="10079640" cy="7151760"/>
          </a:xfrm>
          <a:prstGeom prst="rect">
            <a:avLst/>
          </a:prstGeom>
          <a:ln>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CustomShape 1"/>
          <p:cNvSpPr/>
          <p:nvPr/>
        </p:nvSpPr>
        <p:spPr>
          <a:xfrm>
            <a:off x="504000" y="301320"/>
            <a:ext cx="9071280" cy="126180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Industrial Agriculture</a:t>
            </a:r>
            <a:endParaRPr b="0" lang="da-DK" sz="4400" spc="-1" strike="noStrike">
              <a:latin typeface="Arial"/>
            </a:endParaRPr>
          </a:p>
        </p:txBody>
      </p:sp>
      <p:sp>
        <p:nvSpPr>
          <p:cNvPr id="52" name="CustomShape 2"/>
          <p:cNvSpPr/>
          <p:nvPr/>
        </p:nvSpPr>
        <p:spPr>
          <a:xfrm>
            <a:off x="504000" y="1769040"/>
            <a:ext cx="9071280" cy="4988880"/>
          </a:xfrm>
          <a:prstGeom prst="rect">
            <a:avLst/>
          </a:prstGeom>
          <a:noFill/>
          <a:ln w="12600">
            <a:noFill/>
          </a:ln>
        </p:spPr>
        <p:style>
          <a:lnRef idx="0"/>
          <a:fillRef idx="0"/>
          <a:effectRef idx="0"/>
          <a:fontRef idx="minor"/>
        </p:style>
        <p:txBody>
          <a:bodyPr lIns="0" rIns="0" tIns="0" bIns="0"/>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Specialization</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Mechanization</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Centralization</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Monoculture</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Massive use of synthetic fertilizers and pesticides</a:t>
            </a:r>
            <a:endParaRPr b="0" lang="da-DK" sz="3200" spc="-1" strike="noStrike">
              <a:latin typeface="Arial"/>
            </a:endParaRPr>
          </a:p>
        </p:txBody>
      </p:sp>
      <p:pic>
        <p:nvPicPr>
          <p:cNvPr id="53" name="" descr=""/>
          <p:cNvPicPr/>
          <p:nvPr/>
        </p:nvPicPr>
        <p:blipFill>
          <a:blip r:embed="rId1"/>
          <a:stretch/>
        </p:blipFill>
        <p:spPr>
          <a:xfrm>
            <a:off x="0" y="5832000"/>
            <a:ext cx="10079640" cy="1727640"/>
          </a:xfrm>
          <a:prstGeom prst="rect">
            <a:avLst/>
          </a:prstGeom>
          <a:ln w="12600">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CustomShape 1"/>
          <p:cNvSpPr/>
          <p:nvPr/>
        </p:nvSpPr>
        <p:spPr>
          <a:xfrm>
            <a:off x="504000" y="301320"/>
            <a:ext cx="9071640" cy="126144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Industrial Agriculture</a:t>
            </a:r>
            <a:endParaRPr b="0" lang="da-DK" sz="4400" spc="-1" strike="noStrike">
              <a:latin typeface="Arial"/>
            </a:endParaRPr>
          </a:p>
        </p:txBody>
      </p:sp>
      <p:sp>
        <p:nvSpPr>
          <p:cNvPr id="55" name="CustomShape 2"/>
          <p:cNvSpPr/>
          <p:nvPr/>
        </p:nvSpPr>
        <p:spPr>
          <a:xfrm>
            <a:off x="504000" y="1768680"/>
            <a:ext cx="4426560" cy="4988520"/>
          </a:xfrm>
          <a:prstGeom prst="rect">
            <a:avLst/>
          </a:prstGeom>
          <a:noFill/>
          <a:ln w="12600">
            <a:noFill/>
          </a:ln>
        </p:spPr>
        <p:style>
          <a:lnRef idx="0"/>
          <a:fillRef idx="0"/>
          <a:effectRef idx="0"/>
          <a:fontRef idx="minor"/>
        </p:style>
        <p:txBody>
          <a:bodyPr lIns="0" rIns="0" tIns="0" bIns="0"/>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Food security</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Green Revolution</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Climate (Corporate) Smart Agriculture</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Sustainable intensification</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Climate compatible agricultural growth</a:t>
            </a:r>
            <a:endParaRPr b="0" lang="da-DK" sz="3200" spc="-1" strike="noStrike">
              <a:latin typeface="Arial"/>
            </a:endParaRPr>
          </a:p>
        </p:txBody>
      </p:sp>
      <p:pic>
        <p:nvPicPr>
          <p:cNvPr id="56" name="" descr=""/>
          <p:cNvPicPr/>
          <p:nvPr/>
        </p:nvPicPr>
        <p:blipFill>
          <a:blip r:embed="rId1"/>
          <a:stretch/>
        </p:blipFill>
        <p:spPr>
          <a:xfrm>
            <a:off x="5870520" y="1711080"/>
            <a:ext cx="3999960" cy="5666760"/>
          </a:xfrm>
          <a:prstGeom prst="rect">
            <a:avLst/>
          </a:prstGeom>
          <a:ln w="12600">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 name="CustomShape 1"/>
          <p:cNvSpPr/>
          <p:nvPr/>
        </p:nvSpPr>
        <p:spPr>
          <a:xfrm>
            <a:off x="504000" y="301320"/>
            <a:ext cx="9071640" cy="126144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Intersectionality</a:t>
            </a:r>
            <a:endParaRPr b="0" lang="da-DK" sz="4400" spc="-1" strike="noStrike">
              <a:latin typeface="Arial"/>
            </a:endParaRPr>
          </a:p>
        </p:txBody>
      </p:sp>
      <p:sp>
        <p:nvSpPr>
          <p:cNvPr id="58" name="CustomShape 2"/>
          <p:cNvSpPr/>
          <p:nvPr/>
        </p:nvSpPr>
        <p:spPr>
          <a:xfrm>
            <a:off x="504000" y="1768680"/>
            <a:ext cx="8927640" cy="4988520"/>
          </a:xfrm>
          <a:prstGeom prst="rect">
            <a:avLst/>
          </a:prstGeom>
          <a:noFill/>
          <a:ln w="12600">
            <a:noFill/>
          </a:ln>
        </p:spPr>
        <p:style>
          <a:lnRef idx="0"/>
          <a:fillRef idx="0"/>
          <a:effectRef idx="0"/>
          <a:fontRef idx="minor"/>
        </p:style>
        <p:txBody>
          <a:bodyPr lIns="0" rIns="0" tIns="0" bIns="0"/>
          <a:p>
            <a:pPr>
              <a:lnSpc>
                <a:spcPct val="100000"/>
              </a:lnSpc>
              <a:spcAft>
                <a:spcPts val="1414"/>
              </a:spcAft>
            </a:pPr>
            <a:r>
              <a:rPr b="0" lang="da-DK" sz="3200" spc="-1" strike="noStrike">
                <a:solidFill>
                  <a:srgbClr val="000000"/>
                </a:solidFill>
                <a:latin typeface="Arial"/>
                <a:ea typeface="Microsoft YaHei"/>
              </a:rPr>
              <a:t>Food – Land use</a:t>
            </a:r>
            <a:endParaRPr b="0" lang="da-DK" sz="3200" spc="-1" strike="noStrike">
              <a:latin typeface="Arial"/>
            </a:endParaRPr>
          </a:p>
          <a:p>
            <a:pPr lvl="1" marL="432000" indent="-215640">
              <a:lnSpc>
                <a:spcPct val="100000"/>
              </a:lnSpc>
              <a:spcAft>
                <a:spcPts val="1134"/>
              </a:spcAft>
              <a:buClr>
                <a:srgbClr val="000000"/>
              </a:buClr>
              <a:buSzPct val="45000"/>
              <a:buFont typeface="Wingdings" charset="2"/>
              <a:buChar char=""/>
            </a:pPr>
            <a:r>
              <a:rPr b="0" lang="da-DK" sz="3200" spc="-1" strike="noStrike">
                <a:solidFill>
                  <a:srgbClr val="000000"/>
                </a:solidFill>
                <a:latin typeface="Arial"/>
                <a:ea typeface="Microsoft YaHei"/>
              </a:rPr>
              <a:t>Counter neo-imperialism/neo-colonialism</a:t>
            </a:r>
            <a:endParaRPr b="0" lang="da-DK" sz="3200" spc="-1" strike="noStrike">
              <a:latin typeface="Arial"/>
            </a:endParaRPr>
          </a:p>
          <a:p>
            <a:pPr lvl="1" marL="432000" indent="-215640">
              <a:lnSpc>
                <a:spcPct val="100000"/>
              </a:lnSpc>
              <a:spcAft>
                <a:spcPts val="1134"/>
              </a:spcAft>
              <a:buClr>
                <a:srgbClr val="000000"/>
              </a:buClr>
              <a:buSzPct val="45000"/>
              <a:buFont typeface="Wingdings" charset="2"/>
              <a:buChar char=""/>
            </a:pPr>
            <a:r>
              <a:rPr b="0" lang="da-DK" sz="3200" spc="-1" strike="noStrike">
                <a:solidFill>
                  <a:srgbClr val="000000"/>
                </a:solidFill>
                <a:latin typeface="Arial"/>
                <a:ea typeface="Microsoft YaHei"/>
              </a:rPr>
              <a:t>Class</a:t>
            </a:r>
            <a:endParaRPr b="0" lang="da-DK" sz="3200" spc="-1" strike="noStrike">
              <a:latin typeface="Arial"/>
            </a:endParaRPr>
          </a:p>
          <a:p>
            <a:pPr lvl="1" marL="432000" indent="-215640">
              <a:lnSpc>
                <a:spcPct val="100000"/>
              </a:lnSpc>
              <a:spcAft>
                <a:spcPts val="1134"/>
              </a:spcAft>
              <a:buClr>
                <a:srgbClr val="000000"/>
              </a:buClr>
              <a:buSzPct val="45000"/>
              <a:buFont typeface="Wingdings" charset="2"/>
              <a:buChar char=""/>
            </a:pPr>
            <a:r>
              <a:rPr b="0" lang="da-DK" sz="3200" spc="-1" strike="noStrike">
                <a:solidFill>
                  <a:srgbClr val="000000"/>
                </a:solidFill>
                <a:latin typeface="Arial"/>
                <a:ea typeface="Microsoft YaHei"/>
              </a:rPr>
              <a:t>Gender</a:t>
            </a:r>
            <a:endParaRPr b="0" lang="da-DK" sz="3200" spc="-1" strike="noStrike">
              <a:latin typeface="Arial"/>
            </a:endParaRPr>
          </a:p>
          <a:p>
            <a:pPr lvl="1" marL="432000" indent="-215640">
              <a:lnSpc>
                <a:spcPct val="100000"/>
              </a:lnSpc>
              <a:spcAft>
                <a:spcPts val="1134"/>
              </a:spcAft>
              <a:buClr>
                <a:srgbClr val="000000"/>
              </a:buClr>
              <a:buSzPct val="45000"/>
              <a:buFont typeface="Wingdings" charset="2"/>
              <a:buChar char=""/>
            </a:pPr>
            <a:r>
              <a:rPr b="0" lang="da-DK" sz="3200" spc="-1" strike="noStrike">
                <a:solidFill>
                  <a:srgbClr val="000000"/>
                </a:solidFill>
                <a:latin typeface="Arial"/>
                <a:ea typeface="Microsoft YaHei"/>
              </a:rPr>
              <a:t>Probably other..</a:t>
            </a:r>
            <a:endParaRPr b="0" lang="da-DK" sz="3200" spc="-1" strike="noStrike">
              <a:latin typeface="Arial"/>
            </a:endParaRPr>
          </a:p>
        </p:txBody>
      </p:sp>
      <p:pic>
        <p:nvPicPr>
          <p:cNvPr id="59" name="" descr=""/>
          <p:cNvPicPr/>
          <p:nvPr/>
        </p:nvPicPr>
        <p:blipFill>
          <a:blip r:embed="rId1"/>
          <a:stretch/>
        </p:blipFill>
        <p:spPr>
          <a:xfrm>
            <a:off x="0" y="5832000"/>
            <a:ext cx="10079640" cy="1727640"/>
          </a:xfrm>
          <a:prstGeom prst="rect">
            <a:avLst/>
          </a:prstGeom>
          <a:ln w="12600">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CustomShape 1"/>
          <p:cNvSpPr/>
          <p:nvPr/>
        </p:nvSpPr>
        <p:spPr>
          <a:xfrm>
            <a:off x="504000" y="301320"/>
            <a:ext cx="9071640" cy="126144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Why Synthetic Fertilizers?</a:t>
            </a:r>
            <a:endParaRPr b="0" lang="da-DK" sz="4400" spc="-1" strike="noStrike">
              <a:latin typeface="Arial"/>
            </a:endParaRPr>
          </a:p>
        </p:txBody>
      </p:sp>
      <p:sp>
        <p:nvSpPr>
          <p:cNvPr id="61" name="CustomShape 2"/>
          <p:cNvSpPr/>
          <p:nvPr/>
        </p:nvSpPr>
        <p:spPr>
          <a:xfrm>
            <a:off x="504000" y="1768680"/>
            <a:ext cx="4426560" cy="6189120"/>
          </a:xfrm>
          <a:prstGeom prst="rect">
            <a:avLst/>
          </a:prstGeom>
          <a:noFill/>
          <a:ln w="12600">
            <a:noFill/>
          </a:ln>
        </p:spPr>
        <p:style>
          <a:lnRef idx="0"/>
          <a:fillRef idx="0"/>
          <a:effectRef idx="0"/>
          <a:fontRef idx="minor"/>
        </p:style>
        <p:txBody>
          <a:bodyPr lIns="0" rIns="0" tIns="0" bIns="0"/>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Key element in industrial agriculture</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Production and use of fertilizer + soil depletion = 10% global GHG emmissions</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1-2% of global energy consumption</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A few large industries dominate the market</a:t>
            </a:r>
            <a:endParaRPr b="0" lang="da-DK" sz="3200" spc="-1" strike="noStrike">
              <a:latin typeface="Arial"/>
            </a:endParaRPr>
          </a:p>
        </p:txBody>
      </p:sp>
      <p:sp>
        <p:nvSpPr>
          <p:cNvPr id="62" name="CustomShape 3"/>
          <p:cNvSpPr/>
          <p:nvPr/>
        </p:nvSpPr>
        <p:spPr>
          <a:xfrm>
            <a:off x="5152320" y="1768680"/>
            <a:ext cx="4426560" cy="4988520"/>
          </a:xfrm>
          <a:prstGeom prst="rect">
            <a:avLst/>
          </a:prstGeom>
          <a:noFill/>
          <a:ln w="12600">
            <a:noFill/>
          </a:ln>
        </p:spPr>
        <p:style>
          <a:lnRef idx="0"/>
          <a:fillRef idx="0"/>
          <a:effectRef idx="0"/>
          <a:fontRef idx="minor"/>
        </p:style>
        <p:txBody>
          <a:bodyPr lIns="0" rIns="0" tIns="0" bIns="0"/>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Target large industries, not individual farmers</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Companies are key players in greenwashing industrial agriculture</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0" lang="da-DK" sz="3200" spc="-1" strike="noStrike">
                <a:solidFill>
                  <a:srgbClr val="000000"/>
                </a:solidFill>
                <a:latin typeface="Arial"/>
                <a:ea typeface="Microsoft YaHei"/>
              </a:rPr>
              <a:t> </a:t>
            </a:r>
            <a:r>
              <a:rPr b="0" lang="da-DK" sz="3200" spc="-1" strike="noStrike">
                <a:solidFill>
                  <a:srgbClr val="000000"/>
                </a:solidFill>
                <a:latin typeface="Arial"/>
                <a:ea typeface="Microsoft YaHei"/>
              </a:rPr>
              <a:t>So far an unchallenged industry</a:t>
            </a:r>
            <a:endParaRPr b="0" lang="da-DK" sz="3200" spc="-1" strike="noStrike">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CustomShape 1"/>
          <p:cNvSpPr/>
          <p:nvPr/>
        </p:nvSpPr>
        <p:spPr>
          <a:xfrm>
            <a:off x="504000" y="301320"/>
            <a:ext cx="9071280" cy="126180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Synthetic fertilizers</a:t>
            </a:r>
            <a:endParaRPr b="0" lang="da-DK" sz="4400" spc="-1" strike="noStrike">
              <a:latin typeface="Arial"/>
            </a:endParaRPr>
          </a:p>
        </p:txBody>
      </p:sp>
      <p:sp>
        <p:nvSpPr>
          <p:cNvPr id="64" name="CustomShape 2"/>
          <p:cNvSpPr/>
          <p:nvPr/>
        </p:nvSpPr>
        <p:spPr>
          <a:xfrm>
            <a:off x="504000" y="1769040"/>
            <a:ext cx="9071280" cy="4988880"/>
          </a:xfrm>
          <a:prstGeom prst="rect">
            <a:avLst/>
          </a:prstGeom>
          <a:noFill/>
          <a:ln w="12600">
            <a:noFill/>
          </a:ln>
        </p:spPr>
        <p:style>
          <a:lnRef idx="0"/>
          <a:fillRef idx="0"/>
          <a:effectRef idx="0"/>
          <a:fontRef idx="minor"/>
        </p:style>
        <p:txBody>
          <a:bodyPr lIns="0" rIns="0" tIns="0" bIns="0"/>
          <a:p>
            <a:pPr>
              <a:lnSpc>
                <a:spcPct val="100000"/>
              </a:lnSpc>
              <a:spcAft>
                <a:spcPts val="1414"/>
              </a:spcAft>
            </a:pPr>
            <a:r>
              <a:rPr b="0" lang="da-DK" sz="3200" spc="-1" strike="noStrike">
                <a:solidFill>
                  <a:srgbClr val="000000"/>
                </a:solidFill>
                <a:latin typeface="Arial"/>
                <a:ea typeface="Microsoft YaHei"/>
              </a:rPr>
              <a:t> </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1" lang="da-DK" sz="3200" spc="-1" strike="noStrike">
                <a:solidFill>
                  <a:srgbClr val="000000"/>
                </a:solidFill>
                <a:latin typeface="Arial"/>
                <a:ea typeface="Microsoft YaHei"/>
              </a:rPr>
              <a:t> </a:t>
            </a:r>
            <a:r>
              <a:rPr b="1" lang="da-DK" sz="3200" spc="-1" strike="noStrike">
                <a:solidFill>
                  <a:srgbClr val="000000"/>
                </a:solidFill>
                <a:latin typeface="Arial"/>
                <a:ea typeface="Microsoft YaHei"/>
              </a:rPr>
              <a:t>N</a:t>
            </a:r>
            <a:r>
              <a:rPr b="0" lang="da-DK" sz="3200" spc="-1" strike="noStrike">
                <a:solidFill>
                  <a:srgbClr val="000000"/>
                </a:solidFill>
                <a:latin typeface="Arial"/>
                <a:ea typeface="Microsoft YaHei"/>
              </a:rPr>
              <a:t>itrogen</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1" lang="da-DK" sz="3200" spc="-1" strike="noStrike">
                <a:solidFill>
                  <a:srgbClr val="000000"/>
                </a:solidFill>
                <a:latin typeface="Arial"/>
                <a:ea typeface="Microsoft YaHei"/>
              </a:rPr>
              <a:t> </a:t>
            </a:r>
            <a:r>
              <a:rPr b="1" lang="da-DK" sz="3200" spc="-1" strike="noStrike">
                <a:solidFill>
                  <a:srgbClr val="000000"/>
                </a:solidFill>
                <a:latin typeface="Arial"/>
                <a:ea typeface="Microsoft YaHei"/>
              </a:rPr>
              <a:t>P</a:t>
            </a:r>
            <a:r>
              <a:rPr b="0" lang="da-DK" sz="3200" spc="-1" strike="noStrike">
                <a:solidFill>
                  <a:srgbClr val="000000"/>
                </a:solidFill>
                <a:latin typeface="Arial"/>
                <a:ea typeface="Microsoft YaHei"/>
              </a:rPr>
              <a:t>hosphorus</a:t>
            </a:r>
            <a:endParaRPr b="0" lang="da-DK" sz="3200" spc="-1" strike="noStrike">
              <a:latin typeface="Arial"/>
            </a:endParaRPr>
          </a:p>
          <a:p>
            <a:pPr marL="216000" indent="-216000">
              <a:lnSpc>
                <a:spcPct val="100000"/>
              </a:lnSpc>
              <a:spcAft>
                <a:spcPts val="1414"/>
              </a:spcAft>
              <a:buClr>
                <a:srgbClr val="000000"/>
              </a:buClr>
              <a:buSzPct val="45000"/>
              <a:buFont typeface="Wingdings" charset="2"/>
              <a:buChar char=""/>
            </a:pPr>
            <a:r>
              <a:rPr b="1" lang="da-DK" sz="3200" spc="-1" strike="noStrike">
                <a:solidFill>
                  <a:srgbClr val="000000"/>
                </a:solidFill>
                <a:latin typeface="Arial"/>
                <a:ea typeface="Microsoft YaHei"/>
              </a:rPr>
              <a:t> </a:t>
            </a:r>
            <a:r>
              <a:rPr b="1" lang="da-DK" sz="3200" spc="-1" strike="noStrike">
                <a:solidFill>
                  <a:srgbClr val="000000"/>
                </a:solidFill>
                <a:latin typeface="Arial"/>
                <a:ea typeface="Microsoft YaHei"/>
              </a:rPr>
              <a:t>K</a:t>
            </a:r>
            <a:r>
              <a:rPr b="0" lang="da-DK" sz="3200" spc="-1" strike="noStrike">
                <a:solidFill>
                  <a:srgbClr val="000000"/>
                </a:solidFill>
                <a:latin typeface="Arial"/>
                <a:ea typeface="Microsoft YaHei"/>
              </a:rPr>
              <a:t>alium (Potassium)</a:t>
            </a:r>
            <a:endParaRPr b="0" lang="da-DK" sz="3200" spc="-1" strike="noStrike">
              <a:latin typeface="Arial"/>
            </a:endParaRPr>
          </a:p>
        </p:txBody>
      </p:sp>
      <p:pic>
        <p:nvPicPr>
          <p:cNvPr id="65" name="" descr=""/>
          <p:cNvPicPr/>
          <p:nvPr/>
        </p:nvPicPr>
        <p:blipFill>
          <a:blip r:embed=""/>
          <a:stretch/>
        </p:blipFill>
        <p:spPr>
          <a:xfrm>
            <a:off x="5870520" y="1711080"/>
            <a:ext cx="3999960" cy="5666760"/>
          </a:xfrm>
          <a:prstGeom prst="rect">
            <a:avLst/>
          </a:prstGeom>
          <a:ln w="12600">
            <a:noFill/>
          </a:ln>
        </p:spPr>
      </p:pic>
      <p:pic>
        <p:nvPicPr>
          <p:cNvPr id="66" name="" descr=""/>
          <p:cNvPicPr/>
          <p:nvPr/>
        </p:nvPicPr>
        <p:blipFill>
          <a:blip r:embed="rId1"/>
          <a:stretch/>
        </p:blipFill>
        <p:spPr>
          <a:xfrm>
            <a:off x="5870160" y="1710720"/>
            <a:ext cx="3999960" cy="5666760"/>
          </a:xfrm>
          <a:prstGeom prst="rect">
            <a:avLst/>
          </a:prstGeom>
          <a:ln w="12600">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 name="CustomShape 1"/>
          <p:cNvSpPr/>
          <p:nvPr/>
        </p:nvSpPr>
        <p:spPr>
          <a:xfrm>
            <a:off x="504000" y="301320"/>
            <a:ext cx="9071280" cy="1261800"/>
          </a:xfrm>
          <a:prstGeom prst="rect">
            <a:avLst/>
          </a:prstGeom>
          <a:noFill/>
          <a:ln w="12600">
            <a:noFill/>
          </a:ln>
        </p:spPr>
        <p:style>
          <a:lnRef idx="0"/>
          <a:fillRef idx="0"/>
          <a:effectRef idx="0"/>
          <a:fontRef idx="minor"/>
        </p:style>
        <p:txBody>
          <a:bodyPr lIns="0" rIns="0" tIns="0" bIns="0" anchor="ctr" anchorCtr="1"/>
          <a:p>
            <a:pPr algn="ctr">
              <a:lnSpc>
                <a:spcPct val="100000"/>
              </a:lnSpc>
            </a:pPr>
            <a:r>
              <a:rPr b="0" lang="da-DK" sz="4400" spc="-1" strike="noStrike">
                <a:solidFill>
                  <a:srgbClr val="000000"/>
                </a:solidFill>
                <a:latin typeface="Arial"/>
                <a:ea typeface="Microsoft YaHei"/>
              </a:rPr>
              <a:t>Nitrogen fertilizers</a:t>
            </a:r>
            <a:endParaRPr b="0" lang="da-DK" sz="4400" spc="-1" strike="noStrike">
              <a:latin typeface="Arial"/>
            </a:endParaRPr>
          </a:p>
        </p:txBody>
      </p:sp>
      <p:sp>
        <p:nvSpPr>
          <p:cNvPr id="68" name="CustomShape 2"/>
          <p:cNvSpPr/>
          <p:nvPr/>
        </p:nvSpPr>
        <p:spPr>
          <a:xfrm>
            <a:off x="492120" y="1780920"/>
            <a:ext cx="9071280" cy="4988880"/>
          </a:xfrm>
          <a:prstGeom prst="rect">
            <a:avLst/>
          </a:prstGeom>
          <a:noFill/>
          <a:ln w="12600">
            <a:noFill/>
          </a:ln>
        </p:spPr>
        <p:style>
          <a:lnRef idx="0"/>
          <a:fillRef idx="0"/>
          <a:effectRef idx="0"/>
          <a:fontRef idx="minor"/>
        </p:style>
        <p:txBody>
          <a:bodyPr lIns="0" rIns="0" tIns="0" bIns="0"/>
          <a:p>
            <a:pPr marL="457200" indent="-456840">
              <a:lnSpc>
                <a:spcPct val="100000"/>
              </a:lnSpc>
              <a:spcAft>
                <a:spcPts val="1414"/>
              </a:spcAft>
              <a:buClr>
                <a:srgbClr val="000000"/>
              </a:buClr>
              <a:buSzPct val="45000"/>
              <a:buFont typeface="Arial"/>
              <a:buChar char="•"/>
            </a:pPr>
            <a:r>
              <a:rPr b="0" lang="da-DK" sz="3200" spc="-1" strike="noStrike">
                <a:solidFill>
                  <a:srgbClr val="000000"/>
                </a:solidFill>
                <a:latin typeface="Arial"/>
                <a:ea typeface="Microsoft YaHei"/>
              </a:rPr>
              <a:t>Energy intensive</a:t>
            </a:r>
            <a:endParaRPr b="0" lang="da-DK" sz="3200" spc="-1" strike="noStrike">
              <a:latin typeface="Arial"/>
            </a:endParaRPr>
          </a:p>
          <a:p>
            <a:pPr marL="457200" indent="-456840">
              <a:lnSpc>
                <a:spcPct val="100000"/>
              </a:lnSpc>
              <a:spcAft>
                <a:spcPts val="1414"/>
              </a:spcAft>
              <a:buClr>
                <a:srgbClr val="000000"/>
              </a:buClr>
              <a:buSzPct val="45000"/>
              <a:buFont typeface="Arial"/>
              <a:buChar char="•"/>
            </a:pPr>
            <a:r>
              <a:rPr b="0" lang="da-DK" sz="3200" spc="-1" strike="noStrike">
                <a:solidFill>
                  <a:srgbClr val="000000"/>
                </a:solidFill>
                <a:latin typeface="Arial"/>
                <a:ea typeface="Microsoft YaHei"/>
              </a:rPr>
              <a:t>The Haber-Bosch method</a:t>
            </a:r>
            <a:endParaRPr b="0" lang="da-DK" sz="3200" spc="-1" strike="noStrike">
              <a:latin typeface="Arial"/>
            </a:endParaRPr>
          </a:p>
          <a:p>
            <a:pPr marL="457200" indent="-456840">
              <a:lnSpc>
                <a:spcPct val="100000"/>
              </a:lnSpc>
              <a:spcAft>
                <a:spcPts val="1414"/>
              </a:spcAft>
              <a:buClr>
                <a:srgbClr val="000000"/>
              </a:buClr>
              <a:buSzPct val="45000"/>
              <a:buFont typeface="Arial"/>
              <a:buChar char="•"/>
            </a:pPr>
            <a:r>
              <a:rPr b="0" lang="da-DK" sz="3200" spc="-1" strike="noStrike">
                <a:solidFill>
                  <a:srgbClr val="000000"/>
                </a:solidFill>
                <a:latin typeface="Arial"/>
                <a:ea typeface="Microsoft YaHei"/>
              </a:rPr>
              <a:t>Directly linked to fossil gas</a:t>
            </a:r>
            <a:endParaRPr b="0" lang="da-DK" sz="3200" spc="-1" strike="noStrike">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25</TotalTime>
  <Application>LibreOffice/6.0.6.2$Linux_X86_64 LibreOffice_project/00m0$Build-2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2018-08-05T15:31:20Z</dcterms:created>
  <dc:creator>Maja Holbak</dc:creator>
  <dc:description/>
  <dc:language>da-DK</dc:language>
  <cp:lastModifiedBy>Marie H</cp:lastModifiedBy>
  <dcterms:modified xsi:type="dcterms:W3CDTF">2018-10-15T01:03:14Z</dcterms:modified>
  <cp:revision>36</cp:revision>
  <dc:subject/>
  <dc:title>Free the Soil</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1617841</vt:lpwstr>
  </property>
  <property fmtid="{D5CDD505-2E9C-101B-9397-08002B2CF9AE}" pid="3" name="NXPowerLiteSettings">
    <vt:lpwstr>C7000400038000</vt:lpwstr>
  </property>
  <property fmtid="{D5CDD505-2E9C-101B-9397-08002B2CF9AE}" pid="4" name="NXPowerLiteVersion">
    <vt:lpwstr>S8.2.2</vt:lpwstr>
  </property>
</Properties>
</file>